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5"/>
  </p:notesMasterIdLst>
  <p:sldIdLst>
    <p:sldId id="285"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6"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37" autoAdjust="0"/>
    <p:restoredTop sz="90532" autoAdjust="0"/>
  </p:normalViewPr>
  <p:slideViewPr>
    <p:cSldViewPr snapToGrid="0" showGuides="1">
      <p:cViewPr>
        <p:scale>
          <a:sx n="65" d="100"/>
          <a:sy n="65" d="100"/>
        </p:scale>
        <p:origin x="-240" y="-288"/>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09/07/2015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Progressing</a:t>
            </a:r>
            <a:r>
              <a:rPr lang="en-GB" baseline="0" dirty="0" smtClean="0"/>
              <a:t> source refers to forests that can demonstrate legal origin or legal compliance (depending on schemes’ definition), but has not achieved forest certification. They are working in progress toward certification.  Example include TFT, GFTN. These transition schemes set minimum entry requirements, as well as milestone and targets that participants have to achieve. For example, GFTN forest participants have to achieve FSC certification within 5 years </a:t>
            </a:r>
            <a:r>
              <a:rPr lang="en-GB" baseline="0" smtClean="0"/>
              <a:t>of joining. </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2089155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12</a:t>
            </a:fld>
            <a:endParaRPr lang="en-GB"/>
          </a:p>
        </p:txBody>
      </p:sp>
    </p:spTree>
    <p:extLst>
      <p:ext uri="{BB962C8B-B14F-4D97-AF65-F5344CB8AC3E}">
        <p14:creationId xmlns:p14="http://schemas.microsoft.com/office/powerpoint/2010/main" val="3900416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13</a:t>
            </a:fld>
            <a:endParaRPr lang="en-GB"/>
          </a:p>
        </p:txBody>
      </p:sp>
    </p:spTree>
    <p:extLst>
      <p:ext uri="{BB962C8B-B14F-4D97-AF65-F5344CB8AC3E}">
        <p14:creationId xmlns:p14="http://schemas.microsoft.com/office/powerpoint/2010/main" val="231851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90488" y="744538"/>
            <a:ext cx="6616700" cy="3722687"/>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0" dirty="0" smtClean="0">
                <a:latin typeface="Arial" panose="020B0604020202020204" pitchFamily="34" charset="0"/>
              </a:rPr>
              <a:t>One</a:t>
            </a:r>
            <a:r>
              <a:rPr lang="en-US" i="0" baseline="0" dirty="0" smtClean="0">
                <a:latin typeface="Arial" panose="020B0604020202020204" pitchFamily="34" charset="0"/>
              </a:rPr>
              <a:t> player in each stage</a:t>
            </a:r>
            <a:endParaRPr lang="en-US" i="0" dirty="0" smtClean="0">
              <a:latin typeface="Arial" panose="020B0604020202020204" pitchFamily="34" charset="0"/>
            </a:endParaRPr>
          </a:p>
        </p:txBody>
      </p:sp>
    </p:spTree>
    <p:extLst>
      <p:ext uri="{BB962C8B-B14F-4D97-AF65-F5344CB8AC3E}">
        <p14:creationId xmlns:p14="http://schemas.microsoft.com/office/powerpoint/2010/main" val="2627858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Several players in</a:t>
            </a:r>
            <a:r>
              <a:rPr lang="de-DE" i="0" baseline="0" dirty="0" smtClean="0"/>
              <a:t> each stage of supply chain, so make tracebility more difficult as there are chances of mixing and/or substitution </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15</a:t>
            </a:fld>
            <a:endParaRPr lang="en-GB"/>
          </a:p>
        </p:txBody>
      </p:sp>
    </p:spTree>
    <p:extLst>
      <p:ext uri="{BB962C8B-B14F-4D97-AF65-F5344CB8AC3E}">
        <p14:creationId xmlns:p14="http://schemas.microsoft.com/office/powerpoint/2010/main" val="849610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16</a:t>
            </a:fld>
            <a:endParaRPr lang="en-GB"/>
          </a:p>
        </p:txBody>
      </p:sp>
    </p:spTree>
    <p:extLst>
      <p:ext uri="{BB962C8B-B14F-4D97-AF65-F5344CB8AC3E}">
        <p14:creationId xmlns:p14="http://schemas.microsoft.com/office/powerpoint/2010/main" val="14049151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dirty="0" err="1" smtClean="0"/>
              <a:t>Added</a:t>
            </a:r>
            <a:r>
              <a:rPr lang="de-DE" i="1" dirty="0" smtClean="0"/>
              <a:t> a </a:t>
            </a:r>
            <a:r>
              <a:rPr lang="de-DE" i="1" dirty="0" err="1" smtClean="0"/>
              <a:t>photo</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17</a:t>
            </a:fld>
            <a:endParaRPr lang="en-GB"/>
          </a:p>
        </p:txBody>
      </p:sp>
    </p:spTree>
    <p:extLst>
      <p:ext uri="{BB962C8B-B14F-4D97-AF65-F5344CB8AC3E}">
        <p14:creationId xmlns:p14="http://schemas.microsoft.com/office/powerpoint/2010/main" val="3032271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B8988EFB-BE8A-4A9F-AF94-76CA499D1554}" type="slidenum">
              <a:rPr lang="en-US" sz="1200"/>
              <a:pPr algn="r"/>
              <a:t>18</a:t>
            </a:fld>
            <a:endParaRPr lang="en-US" sz="1200"/>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p:spPr>
        <p:txBody>
          <a:bodyPr/>
          <a:lstStyle/>
          <a:p>
            <a:pPr eaLnBrk="1" hangingPunct="1"/>
            <a:r>
              <a:rPr lang="en-GB" dirty="0" smtClean="0"/>
              <a:t>In the forest</a:t>
            </a:r>
          </a:p>
        </p:txBody>
      </p:sp>
    </p:spTree>
    <p:extLst>
      <p:ext uri="{BB962C8B-B14F-4D97-AF65-F5344CB8AC3E}">
        <p14:creationId xmlns:p14="http://schemas.microsoft.com/office/powerpoint/2010/main" val="3998571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DD22D35B-1526-41F8-8EFE-88A767D55C22}" type="slidenum">
              <a:rPr lang="en-US" sz="1200"/>
              <a:pPr algn="r"/>
              <a:t>19</a:t>
            </a:fld>
            <a:endParaRPr lang="en-US" sz="1200"/>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a:ln/>
        </p:spPr>
        <p:txBody>
          <a:bodyPr/>
          <a:lstStyle/>
          <a:p>
            <a:pPr eaLnBrk="1" hangingPunct="1"/>
            <a:r>
              <a:rPr lang="en-GB" dirty="0" smtClean="0"/>
              <a:t>Transport</a:t>
            </a:r>
          </a:p>
        </p:txBody>
      </p:sp>
    </p:spTree>
    <p:extLst>
      <p:ext uri="{BB962C8B-B14F-4D97-AF65-F5344CB8AC3E}">
        <p14:creationId xmlns:p14="http://schemas.microsoft.com/office/powerpoint/2010/main" val="38510066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350BED7C-305E-4E13-8031-641F682A2C28}" type="slidenum">
              <a:rPr lang="en-US" sz="1200"/>
              <a:pPr algn="r"/>
              <a:t>20</a:t>
            </a:fld>
            <a:endParaRPr lang="en-US" sz="120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p:spPr>
        <p:txBody>
          <a:bodyPr/>
          <a:lstStyle/>
          <a:p>
            <a:pPr eaLnBrk="1" hangingPunct="1"/>
            <a:r>
              <a:rPr lang="en-GB" dirty="0" smtClean="0"/>
              <a:t>Factories</a:t>
            </a:r>
          </a:p>
        </p:txBody>
      </p:sp>
    </p:spTree>
    <p:extLst>
      <p:ext uri="{BB962C8B-B14F-4D97-AF65-F5344CB8AC3E}">
        <p14:creationId xmlns:p14="http://schemas.microsoft.com/office/powerpoint/2010/main" val="628601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8D938F85-731F-4CA3-AF78-3FC60CCD3AFA}" type="slidenum">
              <a:rPr lang="en-US" sz="1200"/>
              <a:pPr algn="r"/>
              <a:t>21</a:t>
            </a:fld>
            <a:endParaRPr lang="en-US" sz="1200"/>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p:spPr>
        <p:txBody>
          <a:bodyPr/>
          <a:lstStyle/>
          <a:p>
            <a:pPr eaLnBrk="1" hangingPunct="1"/>
            <a:r>
              <a:rPr lang="en-GB" dirty="0" smtClean="0"/>
              <a:t>Shipping/</a:t>
            </a:r>
            <a:r>
              <a:rPr lang="en-GB" baseline="0" dirty="0" smtClean="0"/>
              <a:t> export</a:t>
            </a:r>
            <a:endParaRPr lang="en-GB" dirty="0" smtClean="0"/>
          </a:p>
        </p:txBody>
      </p:sp>
    </p:spTree>
    <p:extLst>
      <p:ext uri="{BB962C8B-B14F-4D97-AF65-F5344CB8AC3E}">
        <p14:creationId xmlns:p14="http://schemas.microsoft.com/office/powerpoint/2010/main" val="29133239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26</a:t>
            </a:fld>
            <a:endParaRPr lang="en-GB"/>
          </a:p>
        </p:txBody>
      </p:sp>
    </p:spTree>
    <p:extLst>
      <p:ext uri="{BB962C8B-B14F-4D97-AF65-F5344CB8AC3E}">
        <p14:creationId xmlns:p14="http://schemas.microsoft.com/office/powerpoint/2010/main" val="2589251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27</a:t>
            </a:fld>
            <a:endParaRPr lang="en-GB"/>
          </a:p>
        </p:txBody>
      </p:sp>
    </p:spTree>
    <p:extLst>
      <p:ext uri="{BB962C8B-B14F-4D97-AF65-F5344CB8AC3E}">
        <p14:creationId xmlns:p14="http://schemas.microsoft.com/office/powerpoint/2010/main" val="2197809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Two components:</a:t>
            </a:r>
          </a:p>
          <a:p>
            <a:r>
              <a:rPr lang="en-GB" dirty="0" smtClean="0"/>
              <a:t>Forest management: is the forest where the timber was being harvested managed legally or sustainably?</a:t>
            </a:r>
          </a:p>
          <a:p>
            <a:r>
              <a:rPr lang="en-GB" dirty="0" smtClean="0"/>
              <a:t>Supply chain control: what controls are in place to ensure that the timber is really from a legal or sustainable source and has not been mixed with or substituted by other material?</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Other materials include</a:t>
            </a:r>
            <a:r>
              <a:rPr lang="en-GB" baseline="0" dirty="0" smtClean="0"/>
              <a:t> timber of unknown origin, illegal timber or conflict timber</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E5C5875E-8829-4689-B7D8-73BEBCE7413E}" type="slidenum">
              <a:rPr lang="en-GB" smtClean="0"/>
              <a:t>3</a:t>
            </a:fld>
            <a:endParaRPr lang="en-GB"/>
          </a:p>
        </p:txBody>
      </p:sp>
    </p:spTree>
    <p:extLst>
      <p:ext uri="{BB962C8B-B14F-4D97-AF65-F5344CB8AC3E}">
        <p14:creationId xmlns:p14="http://schemas.microsoft.com/office/powerpoint/2010/main" val="999087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baseline="0" dirty="0" smtClean="0"/>
              <a:t>There are two components of forest supply chain. The first one is forest management. </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4</a:t>
            </a:fld>
            <a:endParaRPr lang="en-GB"/>
          </a:p>
        </p:txBody>
      </p:sp>
    </p:spTree>
    <p:extLst>
      <p:ext uri="{BB962C8B-B14F-4D97-AF65-F5344CB8AC3E}">
        <p14:creationId xmlns:p14="http://schemas.microsoft.com/office/powerpoint/2010/main" val="4160019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Unknown forest means you do not know the location and</a:t>
            </a:r>
            <a:r>
              <a:rPr lang="en-GB" baseline="0" dirty="0" smtClean="0"/>
              <a:t> ownership and/or management of the forest. You cannot trace your timber back to the forest origin. </a:t>
            </a:r>
          </a:p>
          <a:p>
            <a:r>
              <a:rPr lang="en-GB" baseline="0" dirty="0" smtClean="0"/>
              <a:t>Unwanted forest maybe traceable – meaning that you know where it comes from, but the forest sources may not comply with certain requirements. For example, it is conflict timber. </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5</a:t>
            </a:fld>
            <a:endParaRPr lang="en-GB"/>
          </a:p>
        </p:txBody>
      </p:sp>
    </p:spTree>
    <p:extLst>
      <p:ext uri="{BB962C8B-B14F-4D97-AF65-F5344CB8AC3E}">
        <p14:creationId xmlns:p14="http://schemas.microsoft.com/office/powerpoint/2010/main" val="3263476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0" dirty="0" smtClean="0"/>
              <a:t>Third</a:t>
            </a:r>
            <a:r>
              <a:rPr lang="en-GB" i="0" baseline="0" dirty="0" smtClean="0"/>
              <a:t> bullet point: in many countries the gap between current management practice and sustainable forest management is so wide that it will be very difficult for forest managers to achieve sustainable forest management. So in order to help them achieve SFM gradually, legality is usually addressed as the first step towards SFM.</a:t>
            </a:r>
            <a:endParaRPr lang="en-GB"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4029261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44725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9</a:t>
            </a:fld>
            <a:endParaRPr lang="en-GB"/>
          </a:p>
        </p:txBody>
      </p:sp>
    </p:spTree>
    <p:extLst>
      <p:ext uri="{BB962C8B-B14F-4D97-AF65-F5344CB8AC3E}">
        <p14:creationId xmlns:p14="http://schemas.microsoft.com/office/powerpoint/2010/main" val="963717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10</a:t>
            </a:fld>
            <a:endParaRPr lang="en-GB"/>
          </a:p>
        </p:txBody>
      </p:sp>
    </p:spTree>
    <p:extLst>
      <p:ext uri="{BB962C8B-B14F-4D97-AF65-F5344CB8AC3E}">
        <p14:creationId xmlns:p14="http://schemas.microsoft.com/office/powerpoint/2010/main" val="15007318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09/07/2015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3662240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456049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4044726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25600915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1893607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0466023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60788631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86045543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8971310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16414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09/07/2015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4730493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65002931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15616570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09286762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36730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09/07/2015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09/07/2015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09/07/2015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09/07/2015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09/07/2015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09/07/2015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09/07/2015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34187242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09/07/2015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09/07/2015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766906196"/>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09/07/2015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97167102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122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83369"/>
            <a:ext cx="8229600" cy="1143000"/>
          </a:xfrm>
        </p:spPr>
        <p:txBody>
          <a:bodyPr>
            <a:normAutofit/>
          </a:bodyPr>
          <a:lstStyle/>
          <a:p>
            <a:r>
              <a:rPr lang="en-GB" dirty="0" smtClean="0">
                <a:solidFill>
                  <a:srgbClr val="006600"/>
                </a:solidFill>
              </a:rPr>
              <a:t>Legality (2/2)</a:t>
            </a:r>
            <a:endParaRPr lang="en-GB" dirty="0">
              <a:solidFill>
                <a:srgbClr val="FF0000"/>
              </a:solidFill>
            </a:endParaRPr>
          </a:p>
        </p:txBody>
      </p:sp>
      <p:sp>
        <p:nvSpPr>
          <p:cNvPr id="3" name="Content Placeholder 2"/>
          <p:cNvSpPr>
            <a:spLocks noGrp="1"/>
          </p:cNvSpPr>
          <p:nvPr>
            <p:ph idx="1"/>
          </p:nvPr>
        </p:nvSpPr>
        <p:spPr>
          <a:xfrm>
            <a:off x="359228" y="2206625"/>
            <a:ext cx="11062751" cy="4525963"/>
          </a:xfrm>
        </p:spPr>
        <p:txBody>
          <a:bodyPr>
            <a:normAutofit/>
          </a:bodyPr>
          <a:lstStyle/>
          <a:p>
            <a:pPr marL="271463" lvl="1" indent="-271463"/>
            <a:r>
              <a:rPr lang="en-GB" sz="2800" dirty="0"/>
              <a:t>Definition of applicable legislation under EU TR:</a:t>
            </a:r>
          </a:p>
          <a:p>
            <a:pPr marL="598488" lvl="2" indent="-282575"/>
            <a:r>
              <a:rPr lang="en-GB" sz="2400" dirty="0"/>
              <a:t>Rights to harvest timber within legally gazetted boundaries</a:t>
            </a:r>
          </a:p>
          <a:p>
            <a:pPr marL="598488" lvl="2" indent="-282575"/>
            <a:r>
              <a:rPr lang="en-GB" sz="2400" dirty="0"/>
              <a:t>Payments for harvest rights and timber including duties  related to timber harvesting</a:t>
            </a:r>
          </a:p>
          <a:p>
            <a:pPr marL="598488" lvl="2" indent="-282575"/>
            <a:r>
              <a:rPr lang="en-GB" sz="2400" dirty="0"/>
              <a:t>Timber harvesting, including environmental and forest legislation including forest management and biodiversity conservation, where directly related to timber harvesting</a:t>
            </a:r>
          </a:p>
          <a:p>
            <a:pPr marL="598488" lvl="2" indent="-282575"/>
            <a:r>
              <a:rPr lang="en-GB" sz="2400" dirty="0"/>
              <a:t>Third parties’ legal rights concerning use and tenure that is affected by timber harvesting</a:t>
            </a:r>
          </a:p>
          <a:p>
            <a:pPr marL="598488" lvl="2" indent="-282575"/>
            <a:r>
              <a:rPr lang="en-GB" sz="2400" dirty="0"/>
              <a:t>Trade and </a:t>
            </a:r>
            <a:r>
              <a:rPr lang="en-GB" sz="2400" dirty="0" smtClean="0"/>
              <a:t>customs, in so far the forest sector is concerned</a:t>
            </a:r>
            <a:endParaRPr lang="en-GB" sz="24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10</a:t>
            </a:fld>
            <a:endParaRPr lang="zh-TW" altLang="en-US"/>
          </a:p>
        </p:txBody>
      </p:sp>
    </p:spTree>
    <p:extLst>
      <p:ext uri="{BB962C8B-B14F-4D97-AF65-F5344CB8AC3E}">
        <p14:creationId xmlns:p14="http://schemas.microsoft.com/office/powerpoint/2010/main" val="2752796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5613"/>
            <a:ext cx="8229600" cy="1143000"/>
          </a:xfrm>
        </p:spPr>
        <p:txBody>
          <a:bodyPr/>
          <a:lstStyle/>
          <a:p>
            <a:r>
              <a:rPr lang="en-GB" dirty="0" smtClean="0">
                <a:solidFill>
                  <a:srgbClr val="006600"/>
                </a:solidFill>
              </a:rPr>
              <a:t>Progressing source</a:t>
            </a:r>
            <a:endParaRPr lang="en-GB" dirty="0">
              <a:solidFill>
                <a:srgbClr val="006600"/>
              </a:solidFill>
            </a:endParaRPr>
          </a:p>
        </p:txBody>
      </p:sp>
      <p:sp>
        <p:nvSpPr>
          <p:cNvPr id="3" name="Content Placeholder 2"/>
          <p:cNvSpPr>
            <a:spLocks noGrp="1"/>
          </p:cNvSpPr>
          <p:nvPr>
            <p:ph idx="1"/>
          </p:nvPr>
        </p:nvSpPr>
        <p:spPr>
          <a:xfrm>
            <a:off x="348343" y="2194048"/>
            <a:ext cx="8229600" cy="4525963"/>
          </a:xfrm>
        </p:spPr>
        <p:txBody>
          <a:bodyPr>
            <a:normAutofit/>
          </a:bodyPr>
          <a:lstStyle/>
          <a:p>
            <a:r>
              <a:rPr lang="en-GB" dirty="0"/>
              <a:t>Legal origin/legal compliance as a minimum</a:t>
            </a:r>
          </a:p>
          <a:p>
            <a:r>
              <a:rPr lang="en-GB" dirty="0"/>
              <a:t>Progression towards SFM</a:t>
            </a:r>
          </a:p>
          <a:p>
            <a:r>
              <a:rPr lang="en-GB" dirty="0"/>
              <a:t>Credibility of final goal</a:t>
            </a:r>
          </a:p>
          <a:p>
            <a:r>
              <a:rPr lang="en-GB" dirty="0"/>
              <a:t>Identifiable milestones</a:t>
            </a:r>
          </a:p>
          <a:p>
            <a:r>
              <a:rPr lang="en-GB" dirty="0" smtClean="0"/>
              <a:t>Time bound </a:t>
            </a:r>
            <a:r>
              <a:rPr lang="en-GB" dirty="0"/>
              <a:t>progress</a:t>
            </a:r>
          </a:p>
          <a:p>
            <a:r>
              <a:rPr lang="en-GB" dirty="0"/>
              <a:t>Sanctions for inaction</a:t>
            </a:r>
          </a:p>
          <a:p>
            <a:r>
              <a:rPr lang="en-GB" dirty="0"/>
              <a:t>Transparency of the process</a:t>
            </a:r>
          </a:p>
          <a:p>
            <a:r>
              <a:rPr lang="en-GB" dirty="0"/>
              <a:t>Example: The Forest Trust (TFT), WWF Global Forest and Trade Network (GFTN)</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11</a:t>
            </a:fld>
            <a:endParaRPr lang="zh-TW" altLang="en-US"/>
          </a:p>
        </p:txBody>
      </p:sp>
    </p:spTree>
    <p:extLst>
      <p:ext uri="{BB962C8B-B14F-4D97-AF65-F5344CB8AC3E}">
        <p14:creationId xmlns:p14="http://schemas.microsoft.com/office/powerpoint/2010/main" val="563035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10343"/>
            <a:ext cx="8229600" cy="1268760"/>
          </a:xfrm>
        </p:spPr>
        <p:txBody>
          <a:bodyPr>
            <a:normAutofit/>
          </a:bodyPr>
          <a:lstStyle/>
          <a:p>
            <a:r>
              <a:rPr lang="en-GB" dirty="0" smtClean="0">
                <a:solidFill>
                  <a:srgbClr val="006600"/>
                </a:solidFill>
              </a:rPr>
              <a:t>Sustainable sources</a:t>
            </a:r>
            <a:endParaRPr lang="en-GB" dirty="0">
              <a:solidFill>
                <a:srgbClr val="FF0000"/>
              </a:solidFill>
            </a:endParaRPr>
          </a:p>
        </p:txBody>
      </p:sp>
      <p:sp>
        <p:nvSpPr>
          <p:cNvPr id="3" name="Content Placeholder 2"/>
          <p:cNvSpPr>
            <a:spLocks noGrp="1"/>
          </p:cNvSpPr>
          <p:nvPr>
            <p:ph idx="1"/>
          </p:nvPr>
        </p:nvSpPr>
        <p:spPr>
          <a:xfrm>
            <a:off x="359228" y="2149474"/>
            <a:ext cx="10982539" cy="4525963"/>
          </a:xfrm>
        </p:spPr>
        <p:txBody>
          <a:bodyPr>
            <a:normAutofit/>
          </a:bodyPr>
          <a:lstStyle/>
          <a:p>
            <a:r>
              <a:rPr lang="en-GB" dirty="0"/>
              <a:t>Cover legal compliance but extend to include social, environmental and economic aspects</a:t>
            </a:r>
          </a:p>
          <a:p>
            <a:pPr lvl="1">
              <a:buFont typeface="Wingdings" panose="05000000000000000000" pitchFamily="2" charset="2"/>
              <a:buChar char="§"/>
            </a:pPr>
            <a:r>
              <a:rPr lang="en-GB" dirty="0"/>
              <a:t>Social: respect traditional and customary tenure and user rights, safeguard basic labour rights</a:t>
            </a:r>
          </a:p>
          <a:p>
            <a:pPr lvl="1">
              <a:buFont typeface="Wingdings" panose="05000000000000000000" pitchFamily="2" charset="2"/>
              <a:buChar char="§"/>
            </a:pPr>
            <a:r>
              <a:rPr lang="en-GB" dirty="0"/>
              <a:t>Environmental: conservation of biodiversity, minimisation of impacts on the environment such as soil and water conservation</a:t>
            </a:r>
          </a:p>
          <a:p>
            <a:pPr lvl="1">
              <a:buFont typeface="Wingdings" panose="05000000000000000000" pitchFamily="2" charset="2"/>
              <a:buChar char="§"/>
            </a:pPr>
            <a:r>
              <a:rPr lang="en-GB" dirty="0"/>
              <a:t>Economic: benefit to local economy</a:t>
            </a:r>
          </a:p>
          <a:p>
            <a:r>
              <a:rPr lang="en-US" dirty="0"/>
              <a:t>No single agreed global definition for forests but general consensus on key requirements</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12</a:t>
            </a:fld>
            <a:endParaRPr lang="zh-TW" altLang="en-US"/>
          </a:p>
        </p:txBody>
      </p:sp>
    </p:spTree>
    <p:extLst>
      <p:ext uri="{BB962C8B-B14F-4D97-AF65-F5344CB8AC3E}">
        <p14:creationId xmlns:p14="http://schemas.microsoft.com/office/powerpoint/2010/main" val="2879746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75657"/>
            <a:ext cx="8229600" cy="1143000"/>
          </a:xfrm>
        </p:spPr>
        <p:txBody>
          <a:bodyPr/>
          <a:lstStyle/>
          <a:p>
            <a:r>
              <a:rPr lang="en-GB" dirty="0" smtClean="0">
                <a:solidFill>
                  <a:srgbClr val="006600"/>
                </a:solidFill>
              </a:rPr>
              <a:t>Definitions of sustainable sources</a:t>
            </a:r>
            <a:endParaRPr lang="en-GB" dirty="0">
              <a:solidFill>
                <a:srgbClr val="006600"/>
              </a:solidFill>
            </a:endParaRPr>
          </a:p>
        </p:txBody>
      </p:sp>
      <p:sp>
        <p:nvSpPr>
          <p:cNvPr id="3" name="Content Placeholder 2"/>
          <p:cNvSpPr>
            <a:spLocks noGrp="1"/>
          </p:cNvSpPr>
          <p:nvPr>
            <p:ph idx="1"/>
          </p:nvPr>
        </p:nvSpPr>
        <p:spPr>
          <a:xfrm>
            <a:off x="370114" y="2149474"/>
            <a:ext cx="8579296" cy="4525963"/>
          </a:xfrm>
        </p:spPr>
        <p:txBody>
          <a:bodyPr/>
          <a:lstStyle/>
          <a:p>
            <a:r>
              <a:rPr lang="en-GB" dirty="0"/>
              <a:t>No internationally agreed definition</a:t>
            </a:r>
          </a:p>
          <a:p>
            <a:pPr lvl="1"/>
            <a:r>
              <a:rPr lang="en-GB" dirty="0"/>
              <a:t>ITTO C&amp;I Guidelines, Helsinki C&amp;I, </a:t>
            </a:r>
            <a:r>
              <a:rPr lang="en-GB" dirty="0" smtClean="0"/>
              <a:t>FSC</a:t>
            </a:r>
            <a:r>
              <a:rPr lang="de-DE" dirty="0" smtClean="0"/>
              <a:t>®</a:t>
            </a:r>
            <a:r>
              <a:rPr lang="en-GB" dirty="0" smtClean="0"/>
              <a:t> </a:t>
            </a:r>
            <a:r>
              <a:rPr lang="en-GB" dirty="0"/>
              <a:t>P&amp;C, SFI </a:t>
            </a:r>
          </a:p>
          <a:p>
            <a:r>
              <a:rPr lang="en-GB" dirty="0"/>
              <a:t>Content </a:t>
            </a:r>
          </a:p>
          <a:p>
            <a:pPr lvl="1"/>
            <a:r>
              <a:rPr lang="en-GB" dirty="0"/>
              <a:t>Environmental, Social, Economic</a:t>
            </a:r>
          </a:p>
          <a:p>
            <a:r>
              <a:rPr lang="en-GB" dirty="0"/>
              <a:t>National vs. FMU focus</a:t>
            </a:r>
          </a:p>
          <a:p>
            <a:r>
              <a:rPr lang="en-GB" dirty="0"/>
              <a:t>Credibility</a:t>
            </a:r>
          </a:p>
          <a:p>
            <a:r>
              <a:rPr lang="en-GB" dirty="0"/>
              <a:t>Certification schemes as a means to demonstrate sustainability</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13</a:t>
            </a:fld>
            <a:endParaRPr lang="zh-TW" altLang="en-US"/>
          </a:p>
        </p:txBody>
      </p:sp>
    </p:spTree>
    <p:extLst>
      <p:ext uri="{BB962C8B-B14F-4D97-AF65-F5344CB8AC3E}">
        <p14:creationId xmlns:p14="http://schemas.microsoft.com/office/powerpoint/2010/main" val="4022401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17939" y="1026459"/>
            <a:ext cx="8229600" cy="1417638"/>
          </a:xfrm>
        </p:spPr>
        <p:txBody>
          <a:bodyPr>
            <a:normAutofit/>
          </a:bodyPr>
          <a:lstStyle/>
          <a:p>
            <a:r>
              <a:rPr lang="en-GB" dirty="0" smtClean="0">
                <a:solidFill>
                  <a:srgbClr val="006600"/>
                </a:solidFill>
              </a:rPr>
              <a:t>Traceability along the supply chain (1/3)</a:t>
            </a:r>
            <a:endParaRPr lang="en-US" dirty="0">
              <a:solidFill>
                <a:srgbClr val="FF0000"/>
              </a:solidFill>
            </a:endParaRPr>
          </a:p>
        </p:txBody>
      </p:sp>
      <p:sp>
        <p:nvSpPr>
          <p:cNvPr id="14350" name="Text Box 75"/>
          <p:cNvSpPr txBox="1">
            <a:spLocks noChangeArrowheads="1"/>
          </p:cNvSpPr>
          <p:nvPr/>
        </p:nvSpPr>
        <p:spPr bwMode="auto">
          <a:xfrm>
            <a:off x="4432739" y="4612481"/>
            <a:ext cx="2538413" cy="400110"/>
          </a:xfrm>
          <a:prstGeom prst="rect">
            <a:avLst/>
          </a:prstGeom>
          <a:noFill/>
          <a:ln w="9525">
            <a:noFill/>
            <a:miter lim="800000"/>
            <a:headEnd/>
            <a:tailEnd/>
          </a:ln>
        </p:spPr>
        <p:txBody>
          <a:bodyPr>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spcBef>
                <a:spcPct val="50000"/>
              </a:spcBef>
            </a:pPr>
            <a:r>
              <a:rPr lang="en-GB" sz="2000" dirty="0">
                <a:solidFill>
                  <a:srgbClr val="232639"/>
                </a:solidFill>
                <a:latin typeface="+mn-lt"/>
              </a:rPr>
              <a:t>Simple supply chain</a:t>
            </a:r>
            <a:endParaRPr lang="en-US" sz="2000" dirty="0">
              <a:solidFill>
                <a:srgbClr val="232639"/>
              </a:solidFill>
              <a:latin typeface="+mn-lt"/>
            </a:endParaRPr>
          </a:p>
        </p:txBody>
      </p:sp>
      <p:pic>
        <p:nvPicPr>
          <p:cNvPr id="15" name="Picture 14"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68165" y="2963549"/>
            <a:ext cx="1318282" cy="1226309"/>
          </a:xfrm>
          <a:prstGeom prst="rect">
            <a:avLst/>
          </a:prstGeom>
        </p:spPr>
      </p:pic>
      <p:sp>
        <p:nvSpPr>
          <p:cNvPr id="18" name="Line 9"/>
          <p:cNvSpPr>
            <a:spLocks noChangeShapeType="1"/>
          </p:cNvSpPr>
          <p:nvPr/>
        </p:nvSpPr>
        <p:spPr bwMode="auto">
          <a:xfrm>
            <a:off x="4042071" y="3429000"/>
            <a:ext cx="390668" cy="0"/>
          </a:xfrm>
          <a:prstGeom prst="line">
            <a:avLst/>
          </a:prstGeom>
          <a:noFill/>
          <a:ln w="76200">
            <a:solidFill>
              <a:schemeClr val="tx1"/>
            </a:solidFill>
            <a:round/>
            <a:headEnd/>
            <a:tailEnd type="triangle" w="med" len="med"/>
          </a:ln>
        </p:spPr>
        <p:txBody>
          <a:bodyPr/>
          <a:lstStyle/>
          <a:p>
            <a:endParaRPr lang="en-GB" sz="1350"/>
          </a:p>
        </p:txBody>
      </p:sp>
      <p:pic>
        <p:nvPicPr>
          <p:cNvPr id="20" name="Picture 19" descr="LOG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50231" y="3158363"/>
            <a:ext cx="1356415" cy="771380"/>
          </a:xfrm>
          <a:prstGeom prst="rect">
            <a:avLst/>
          </a:prstGeom>
        </p:spPr>
      </p:pic>
      <p:pic>
        <p:nvPicPr>
          <p:cNvPr id="21" name="Picture 2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1187" y="2732223"/>
            <a:ext cx="1214956" cy="1464530"/>
          </a:xfrm>
          <a:prstGeom prst="rect">
            <a:avLst/>
          </a:prstGeom>
        </p:spPr>
      </p:pic>
      <p:pic>
        <p:nvPicPr>
          <p:cNvPr id="22" name="Picture 21" descr="CHAIRS.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87468" y="2862569"/>
            <a:ext cx="1230460" cy="1230460"/>
          </a:xfrm>
          <a:prstGeom prst="rect">
            <a:avLst/>
          </a:prstGeom>
        </p:spPr>
      </p:pic>
      <p:pic>
        <p:nvPicPr>
          <p:cNvPr id="23" name="Picture 22" descr="FACTORY.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678668" y="2833694"/>
            <a:ext cx="1316579" cy="1259335"/>
          </a:xfrm>
          <a:prstGeom prst="rect">
            <a:avLst/>
          </a:prstGeom>
        </p:spPr>
      </p:pic>
      <p:sp>
        <p:nvSpPr>
          <p:cNvPr id="2" name="Slide Number Placeholder 1"/>
          <p:cNvSpPr>
            <a:spLocks noGrp="1"/>
          </p:cNvSpPr>
          <p:nvPr>
            <p:ph type="sldNum" sz="quarter" idx="12"/>
          </p:nvPr>
        </p:nvSpPr>
        <p:spPr/>
        <p:txBody>
          <a:bodyPr/>
          <a:lstStyle/>
          <a:p>
            <a:fld id="{A4CE05BE-1510-4BF9-B87A-E3BAF5EBDA19}" type="slidenum">
              <a:rPr lang="zh-TW" altLang="en-US" smtClean="0"/>
              <a:t>14</a:t>
            </a:fld>
            <a:endParaRPr lang="zh-TW" altLang="en-US"/>
          </a:p>
        </p:txBody>
      </p:sp>
      <p:sp>
        <p:nvSpPr>
          <p:cNvPr id="14" name="Line 9"/>
          <p:cNvSpPr>
            <a:spLocks noChangeShapeType="1"/>
          </p:cNvSpPr>
          <p:nvPr/>
        </p:nvSpPr>
        <p:spPr bwMode="auto">
          <a:xfrm>
            <a:off x="1980644" y="3429000"/>
            <a:ext cx="390668" cy="0"/>
          </a:xfrm>
          <a:prstGeom prst="line">
            <a:avLst/>
          </a:prstGeom>
          <a:noFill/>
          <a:ln w="76200">
            <a:solidFill>
              <a:schemeClr val="tx1"/>
            </a:solidFill>
            <a:round/>
            <a:headEnd/>
            <a:tailEnd type="triangle" w="med" len="med"/>
          </a:ln>
        </p:spPr>
        <p:txBody>
          <a:bodyPr/>
          <a:lstStyle/>
          <a:p>
            <a:endParaRPr lang="en-GB" sz="1350"/>
          </a:p>
        </p:txBody>
      </p:sp>
      <p:sp>
        <p:nvSpPr>
          <p:cNvPr id="24" name="Line 9"/>
          <p:cNvSpPr>
            <a:spLocks noChangeShapeType="1"/>
          </p:cNvSpPr>
          <p:nvPr/>
        </p:nvSpPr>
        <p:spPr bwMode="auto">
          <a:xfrm>
            <a:off x="6096000" y="3428999"/>
            <a:ext cx="390668" cy="0"/>
          </a:xfrm>
          <a:prstGeom prst="line">
            <a:avLst/>
          </a:prstGeom>
          <a:noFill/>
          <a:ln w="76200">
            <a:solidFill>
              <a:schemeClr val="tx1"/>
            </a:solidFill>
            <a:round/>
            <a:headEnd/>
            <a:tailEnd type="triangle" w="med" len="med"/>
          </a:ln>
        </p:spPr>
        <p:txBody>
          <a:bodyPr/>
          <a:lstStyle/>
          <a:p>
            <a:endParaRPr lang="en-GB" sz="1350"/>
          </a:p>
        </p:txBody>
      </p:sp>
      <p:sp>
        <p:nvSpPr>
          <p:cNvPr id="25" name="Line 9"/>
          <p:cNvSpPr>
            <a:spLocks noChangeShapeType="1"/>
          </p:cNvSpPr>
          <p:nvPr/>
        </p:nvSpPr>
        <p:spPr bwMode="auto">
          <a:xfrm>
            <a:off x="8145985" y="3428999"/>
            <a:ext cx="390668" cy="0"/>
          </a:xfrm>
          <a:prstGeom prst="line">
            <a:avLst/>
          </a:prstGeom>
          <a:noFill/>
          <a:ln w="76200">
            <a:solidFill>
              <a:schemeClr val="tx1"/>
            </a:solidFill>
            <a:round/>
            <a:headEnd/>
            <a:tailEnd type="triangle" w="med" len="med"/>
          </a:ln>
        </p:spPr>
        <p:txBody>
          <a:bodyPr/>
          <a:lstStyle/>
          <a:p>
            <a:endParaRPr lang="en-GB" sz="1350"/>
          </a:p>
        </p:txBody>
      </p:sp>
    </p:spTree>
    <p:extLst>
      <p:ext uri="{BB962C8B-B14F-4D97-AF65-F5344CB8AC3E}">
        <p14:creationId xmlns:p14="http://schemas.microsoft.com/office/powerpoint/2010/main" val="2665736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73019" y="5139120"/>
            <a:ext cx="1031465" cy="959502"/>
          </a:xfrm>
          <a:prstGeom prst="rect">
            <a:avLst/>
          </a:prstGeom>
        </p:spPr>
      </p:pic>
      <p:pic>
        <p:nvPicPr>
          <p:cNvPr id="7" name="Picture 6" descr="FACTOR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13520" y="3674345"/>
            <a:ext cx="1042850" cy="997508"/>
          </a:xfrm>
          <a:prstGeom prst="rect">
            <a:avLst/>
          </a:prstGeom>
        </p:spPr>
      </p:pic>
      <p:pic>
        <p:nvPicPr>
          <p:cNvPr id="9" name="Picture 8" descr="CHAIRS.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80003" y="3584071"/>
            <a:ext cx="1255524" cy="1255524"/>
          </a:xfrm>
          <a:prstGeom prst="rect">
            <a:avLst/>
          </a:prstGeom>
        </p:spPr>
      </p:pic>
      <p:pic>
        <p:nvPicPr>
          <p:cNvPr id="13" name="Picture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10315" y="2189581"/>
            <a:ext cx="857153" cy="1033226"/>
          </a:xfrm>
          <a:prstGeom prst="rect">
            <a:avLst/>
          </a:prstGeom>
        </p:spPr>
      </p:pic>
      <p:pic>
        <p:nvPicPr>
          <p:cNvPr id="14" name="Picture 13"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8911" y="3964298"/>
            <a:ext cx="1064553" cy="990282"/>
          </a:xfrm>
          <a:prstGeom prst="rect">
            <a:avLst/>
          </a:prstGeom>
        </p:spPr>
      </p:pic>
      <p:pic>
        <p:nvPicPr>
          <p:cNvPr id="15" name="Picture 14"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4801" y="2777661"/>
            <a:ext cx="1056536" cy="982824"/>
          </a:xfrm>
          <a:prstGeom prst="rect">
            <a:avLst/>
          </a:prstGeom>
        </p:spPr>
      </p:pic>
      <p:pic>
        <p:nvPicPr>
          <p:cNvPr id="16" name="Picture 15" descr="FACTOR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39062" y="2654941"/>
            <a:ext cx="953600" cy="912138"/>
          </a:xfrm>
          <a:prstGeom prst="rect">
            <a:avLst/>
          </a:prstGeom>
        </p:spPr>
      </p:pic>
      <p:sp>
        <p:nvSpPr>
          <p:cNvPr id="19" name="Line 9"/>
          <p:cNvSpPr>
            <a:spLocks noChangeShapeType="1"/>
          </p:cNvSpPr>
          <p:nvPr/>
        </p:nvSpPr>
        <p:spPr bwMode="auto">
          <a:xfrm>
            <a:off x="1494316" y="3955157"/>
            <a:ext cx="483142" cy="292414"/>
          </a:xfrm>
          <a:prstGeom prst="line">
            <a:avLst/>
          </a:prstGeom>
          <a:noFill/>
          <a:ln w="76200">
            <a:solidFill>
              <a:schemeClr val="tx1"/>
            </a:solidFill>
            <a:round/>
            <a:headEnd/>
            <a:tailEnd type="triangle" w="med" len="med"/>
          </a:ln>
        </p:spPr>
        <p:txBody>
          <a:bodyPr/>
          <a:lstStyle/>
          <a:p>
            <a:endParaRPr lang="en-GB" sz="1350"/>
          </a:p>
        </p:txBody>
      </p:sp>
      <p:sp>
        <p:nvSpPr>
          <p:cNvPr id="20" name="Line 9"/>
          <p:cNvSpPr>
            <a:spLocks noChangeShapeType="1"/>
          </p:cNvSpPr>
          <p:nvPr/>
        </p:nvSpPr>
        <p:spPr bwMode="auto">
          <a:xfrm>
            <a:off x="1494315" y="2667001"/>
            <a:ext cx="483143" cy="323024"/>
          </a:xfrm>
          <a:prstGeom prst="line">
            <a:avLst/>
          </a:prstGeom>
          <a:noFill/>
          <a:ln w="76200">
            <a:solidFill>
              <a:schemeClr val="tx1"/>
            </a:solidFill>
            <a:round/>
            <a:headEnd/>
            <a:tailEnd type="triangle" w="med" len="med"/>
          </a:ln>
        </p:spPr>
        <p:txBody>
          <a:bodyPr/>
          <a:lstStyle/>
          <a:p>
            <a:endParaRPr lang="en-GB" sz="1350"/>
          </a:p>
        </p:txBody>
      </p:sp>
      <p:pic>
        <p:nvPicPr>
          <p:cNvPr id="24" name="Picture 2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244900" y="5252960"/>
            <a:ext cx="788171" cy="788171"/>
          </a:xfrm>
          <a:prstGeom prst="rect">
            <a:avLst/>
          </a:prstGeom>
        </p:spPr>
      </p:pic>
      <p:sp>
        <p:nvSpPr>
          <p:cNvPr id="30" name="Text Box 75"/>
          <p:cNvSpPr txBox="1">
            <a:spLocks noChangeArrowheads="1"/>
          </p:cNvSpPr>
          <p:nvPr/>
        </p:nvSpPr>
        <p:spPr bwMode="auto">
          <a:xfrm>
            <a:off x="5809530" y="5290508"/>
            <a:ext cx="2851723" cy="400110"/>
          </a:xfrm>
          <a:prstGeom prst="rect">
            <a:avLst/>
          </a:prstGeom>
          <a:noFill/>
          <a:ln w="9525">
            <a:noFill/>
            <a:miter lim="800000"/>
            <a:headEnd/>
            <a:tailEnd/>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spcBef>
                <a:spcPct val="50000"/>
              </a:spcBef>
            </a:pPr>
            <a:r>
              <a:rPr lang="en-GB" sz="2000" dirty="0">
                <a:solidFill>
                  <a:srgbClr val="232639"/>
                </a:solidFill>
                <a:latin typeface="+mn-lt"/>
              </a:rPr>
              <a:t>Complex supply chain</a:t>
            </a:r>
            <a:endParaRPr lang="en-US" sz="2000" dirty="0">
              <a:solidFill>
                <a:srgbClr val="232639"/>
              </a:solidFill>
              <a:latin typeface="+mn-lt"/>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15</a:t>
            </a:fld>
            <a:endParaRPr lang="zh-TW" altLang="en-US"/>
          </a:p>
        </p:txBody>
      </p:sp>
      <p:sp>
        <p:nvSpPr>
          <p:cNvPr id="33" name="Rectangle 2"/>
          <p:cNvSpPr>
            <a:spLocks noGrp="1" noChangeArrowheads="1"/>
          </p:cNvSpPr>
          <p:nvPr>
            <p:ph type="title"/>
          </p:nvPr>
        </p:nvSpPr>
        <p:spPr>
          <a:xfrm>
            <a:off x="317939" y="1040107"/>
            <a:ext cx="8229600" cy="1417638"/>
          </a:xfrm>
        </p:spPr>
        <p:txBody>
          <a:bodyPr>
            <a:normAutofit/>
          </a:bodyPr>
          <a:lstStyle/>
          <a:p>
            <a:r>
              <a:rPr lang="en-GB" dirty="0" smtClean="0">
                <a:solidFill>
                  <a:srgbClr val="006600"/>
                </a:solidFill>
              </a:rPr>
              <a:t>Traceability along the supply chain (2/3)</a:t>
            </a:r>
            <a:endParaRPr lang="en-US" dirty="0">
              <a:solidFill>
                <a:srgbClr val="FF0000"/>
              </a:solidFill>
            </a:endParaRPr>
          </a:p>
        </p:txBody>
      </p:sp>
      <p:pic>
        <p:nvPicPr>
          <p:cNvPr id="34" name="Picture 3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3341356"/>
            <a:ext cx="795072" cy="958393"/>
          </a:xfrm>
          <a:prstGeom prst="rect">
            <a:avLst/>
          </a:prstGeom>
        </p:spPr>
      </p:pic>
      <p:pic>
        <p:nvPicPr>
          <p:cNvPr id="35" name="Picture 3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4465808"/>
            <a:ext cx="795072" cy="958393"/>
          </a:xfrm>
          <a:prstGeom prst="rect">
            <a:avLst/>
          </a:prstGeom>
        </p:spPr>
      </p:pic>
      <p:pic>
        <p:nvPicPr>
          <p:cNvPr id="36" name="Picture 3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5599949"/>
            <a:ext cx="795072" cy="958393"/>
          </a:xfrm>
          <a:prstGeom prst="rect">
            <a:avLst/>
          </a:prstGeom>
        </p:spPr>
      </p:pic>
      <p:sp>
        <p:nvSpPr>
          <p:cNvPr id="37" name="Line 9"/>
          <p:cNvSpPr>
            <a:spLocks noChangeShapeType="1"/>
          </p:cNvSpPr>
          <p:nvPr/>
        </p:nvSpPr>
        <p:spPr bwMode="auto">
          <a:xfrm flipV="1">
            <a:off x="1504709" y="3534560"/>
            <a:ext cx="483143" cy="244434"/>
          </a:xfrm>
          <a:prstGeom prst="line">
            <a:avLst/>
          </a:prstGeom>
          <a:noFill/>
          <a:ln w="76200">
            <a:solidFill>
              <a:schemeClr val="tx1"/>
            </a:solidFill>
            <a:round/>
            <a:headEnd/>
            <a:tailEnd type="triangle" w="med" len="med"/>
          </a:ln>
        </p:spPr>
        <p:txBody>
          <a:bodyPr/>
          <a:lstStyle/>
          <a:p>
            <a:endParaRPr lang="en-GB" sz="1350"/>
          </a:p>
        </p:txBody>
      </p:sp>
      <p:sp>
        <p:nvSpPr>
          <p:cNvPr id="38" name="Line 9"/>
          <p:cNvSpPr>
            <a:spLocks noChangeShapeType="1"/>
          </p:cNvSpPr>
          <p:nvPr/>
        </p:nvSpPr>
        <p:spPr bwMode="auto">
          <a:xfrm>
            <a:off x="1491816" y="5121789"/>
            <a:ext cx="452984" cy="302412"/>
          </a:xfrm>
          <a:prstGeom prst="line">
            <a:avLst/>
          </a:prstGeom>
          <a:noFill/>
          <a:ln w="76200">
            <a:solidFill>
              <a:schemeClr val="tx1"/>
            </a:solidFill>
            <a:round/>
            <a:headEnd/>
            <a:tailEnd type="triangle" w="med" len="med"/>
          </a:ln>
        </p:spPr>
        <p:txBody>
          <a:bodyPr/>
          <a:lstStyle/>
          <a:p>
            <a:endParaRPr lang="en-GB" sz="1350"/>
          </a:p>
        </p:txBody>
      </p:sp>
      <p:sp>
        <p:nvSpPr>
          <p:cNvPr id="39" name="Line 9"/>
          <p:cNvSpPr>
            <a:spLocks noChangeShapeType="1"/>
          </p:cNvSpPr>
          <p:nvPr/>
        </p:nvSpPr>
        <p:spPr bwMode="auto">
          <a:xfrm flipV="1">
            <a:off x="1491815" y="4634701"/>
            <a:ext cx="452985" cy="292416"/>
          </a:xfrm>
          <a:prstGeom prst="line">
            <a:avLst/>
          </a:prstGeom>
          <a:noFill/>
          <a:ln w="76200">
            <a:solidFill>
              <a:schemeClr val="tx1"/>
            </a:solidFill>
            <a:round/>
            <a:headEnd/>
            <a:tailEnd type="triangle" w="med" len="med"/>
          </a:ln>
        </p:spPr>
        <p:txBody>
          <a:bodyPr/>
          <a:lstStyle/>
          <a:p>
            <a:endParaRPr lang="en-GB" sz="1350"/>
          </a:p>
        </p:txBody>
      </p:sp>
      <p:sp>
        <p:nvSpPr>
          <p:cNvPr id="40" name="Line 9"/>
          <p:cNvSpPr>
            <a:spLocks noChangeShapeType="1"/>
          </p:cNvSpPr>
          <p:nvPr/>
        </p:nvSpPr>
        <p:spPr bwMode="auto">
          <a:xfrm rot="16200000">
            <a:off x="1512402" y="5598285"/>
            <a:ext cx="411814" cy="452986"/>
          </a:xfrm>
          <a:prstGeom prst="line">
            <a:avLst/>
          </a:prstGeom>
          <a:noFill/>
          <a:ln w="76200">
            <a:solidFill>
              <a:schemeClr val="tx1"/>
            </a:solidFill>
            <a:round/>
            <a:headEnd/>
            <a:tailEnd type="triangle" w="med" len="med"/>
          </a:ln>
        </p:spPr>
        <p:txBody>
          <a:bodyPr/>
          <a:lstStyle/>
          <a:p>
            <a:endParaRPr lang="en-GB" sz="1350"/>
          </a:p>
        </p:txBody>
      </p:sp>
      <p:sp>
        <p:nvSpPr>
          <p:cNvPr id="41" name="Line 9"/>
          <p:cNvSpPr>
            <a:spLocks noChangeShapeType="1"/>
          </p:cNvSpPr>
          <p:nvPr/>
        </p:nvSpPr>
        <p:spPr bwMode="auto">
          <a:xfrm>
            <a:off x="4810133" y="3528138"/>
            <a:ext cx="483142" cy="292414"/>
          </a:xfrm>
          <a:prstGeom prst="line">
            <a:avLst/>
          </a:prstGeom>
          <a:noFill/>
          <a:ln w="76200">
            <a:solidFill>
              <a:schemeClr val="tx1"/>
            </a:solidFill>
            <a:round/>
            <a:headEnd/>
            <a:tailEnd type="triangle" w="med" len="med"/>
          </a:ln>
        </p:spPr>
        <p:txBody>
          <a:bodyPr/>
          <a:lstStyle/>
          <a:p>
            <a:endParaRPr lang="en-GB" sz="1350"/>
          </a:p>
        </p:txBody>
      </p:sp>
      <p:sp>
        <p:nvSpPr>
          <p:cNvPr id="42" name="Line 9"/>
          <p:cNvSpPr>
            <a:spLocks noChangeShapeType="1"/>
          </p:cNvSpPr>
          <p:nvPr/>
        </p:nvSpPr>
        <p:spPr bwMode="auto">
          <a:xfrm flipV="1">
            <a:off x="3063895" y="3388097"/>
            <a:ext cx="483143" cy="244434"/>
          </a:xfrm>
          <a:prstGeom prst="line">
            <a:avLst/>
          </a:prstGeom>
          <a:noFill/>
          <a:ln w="76200">
            <a:solidFill>
              <a:schemeClr val="tx1"/>
            </a:solidFill>
            <a:round/>
            <a:headEnd/>
            <a:tailEnd type="triangle" w="med" len="med"/>
          </a:ln>
        </p:spPr>
        <p:txBody>
          <a:bodyPr/>
          <a:lstStyle/>
          <a:p>
            <a:endParaRPr lang="en-GB" sz="1350"/>
          </a:p>
        </p:txBody>
      </p:sp>
      <p:sp>
        <p:nvSpPr>
          <p:cNvPr id="43" name="Line 9"/>
          <p:cNvSpPr>
            <a:spLocks noChangeShapeType="1"/>
          </p:cNvSpPr>
          <p:nvPr/>
        </p:nvSpPr>
        <p:spPr bwMode="auto">
          <a:xfrm>
            <a:off x="3033071" y="5055298"/>
            <a:ext cx="483142" cy="292414"/>
          </a:xfrm>
          <a:prstGeom prst="line">
            <a:avLst/>
          </a:prstGeom>
          <a:noFill/>
          <a:ln w="76200">
            <a:solidFill>
              <a:schemeClr val="tx1"/>
            </a:solidFill>
            <a:round/>
            <a:headEnd/>
            <a:tailEnd type="triangle" w="med" len="med"/>
          </a:ln>
        </p:spPr>
        <p:txBody>
          <a:bodyPr/>
          <a:lstStyle/>
          <a:p>
            <a:endParaRPr lang="en-GB" sz="1350"/>
          </a:p>
        </p:txBody>
      </p:sp>
      <p:sp>
        <p:nvSpPr>
          <p:cNvPr id="44" name="Line 9"/>
          <p:cNvSpPr>
            <a:spLocks noChangeShapeType="1"/>
          </p:cNvSpPr>
          <p:nvPr/>
        </p:nvSpPr>
        <p:spPr bwMode="auto">
          <a:xfrm flipV="1">
            <a:off x="3043464" y="4634701"/>
            <a:ext cx="483143" cy="244434"/>
          </a:xfrm>
          <a:prstGeom prst="line">
            <a:avLst/>
          </a:prstGeom>
          <a:noFill/>
          <a:ln w="76200">
            <a:solidFill>
              <a:schemeClr val="tx1"/>
            </a:solidFill>
            <a:round/>
            <a:headEnd/>
            <a:tailEnd type="triangle" w="med" len="med"/>
          </a:ln>
        </p:spPr>
        <p:txBody>
          <a:bodyPr/>
          <a:lstStyle/>
          <a:p>
            <a:endParaRPr lang="en-GB" sz="1350"/>
          </a:p>
        </p:txBody>
      </p:sp>
      <p:pic>
        <p:nvPicPr>
          <p:cNvPr id="45" name="Picture 4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21776" y="3974139"/>
            <a:ext cx="788171" cy="788171"/>
          </a:xfrm>
          <a:prstGeom prst="rect">
            <a:avLst/>
          </a:prstGeom>
        </p:spPr>
      </p:pic>
      <p:sp>
        <p:nvSpPr>
          <p:cNvPr id="46" name="Line 9"/>
          <p:cNvSpPr>
            <a:spLocks noChangeShapeType="1"/>
          </p:cNvSpPr>
          <p:nvPr/>
        </p:nvSpPr>
        <p:spPr bwMode="auto">
          <a:xfrm>
            <a:off x="4719489" y="4452166"/>
            <a:ext cx="573786" cy="13642"/>
          </a:xfrm>
          <a:prstGeom prst="line">
            <a:avLst/>
          </a:prstGeom>
          <a:noFill/>
          <a:ln w="76200">
            <a:solidFill>
              <a:schemeClr val="tx1"/>
            </a:solidFill>
            <a:round/>
            <a:headEnd/>
            <a:tailEnd type="triangle" w="med" len="med"/>
          </a:ln>
        </p:spPr>
        <p:txBody>
          <a:bodyPr/>
          <a:lstStyle/>
          <a:p>
            <a:endParaRPr lang="en-GB" sz="1350"/>
          </a:p>
        </p:txBody>
      </p:sp>
      <p:sp>
        <p:nvSpPr>
          <p:cNvPr id="47" name="Line 9"/>
          <p:cNvSpPr>
            <a:spLocks noChangeShapeType="1"/>
          </p:cNvSpPr>
          <p:nvPr/>
        </p:nvSpPr>
        <p:spPr bwMode="auto">
          <a:xfrm rot="16200000">
            <a:off x="4807220" y="4975012"/>
            <a:ext cx="411814" cy="452986"/>
          </a:xfrm>
          <a:prstGeom prst="line">
            <a:avLst/>
          </a:prstGeom>
          <a:noFill/>
          <a:ln w="76200">
            <a:solidFill>
              <a:schemeClr val="tx1"/>
            </a:solidFill>
            <a:round/>
            <a:headEnd/>
            <a:tailEnd type="triangle" w="med" len="med"/>
          </a:ln>
        </p:spPr>
        <p:txBody>
          <a:bodyPr/>
          <a:lstStyle/>
          <a:p>
            <a:endParaRPr lang="en-GB" sz="1350"/>
          </a:p>
        </p:txBody>
      </p:sp>
      <p:sp>
        <p:nvSpPr>
          <p:cNvPr id="48" name="Line 9"/>
          <p:cNvSpPr>
            <a:spLocks noChangeShapeType="1"/>
          </p:cNvSpPr>
          <p:nvPr/>
        </p:nvSpPr>
        <p:spPr bwMode="auto">
          <a:xfrm>
            <a:off x="6564163" y="4425025"/>
            <a:ext cx="573786" cy="13642"/>
          </a:xfrm>
          <a:prstGeom prst="line">
            <a:avLst/>
          </a:prstGeom>
          <a:noFill/>
          <a:ln w="76200">
            <a:solidFill>
              <a:schemeClr val="tx1"/>
            </a:solidFill>
            <a:round/>
            <a:headEnd/>
            <a:tailEnd type="triangle" w="med" len="med"/>
          </a:ln>
        </p:spPr>
        <p:txBody>
          <a:bodyPr/>
          <a:lstStyle/>
          <a:p>
            <a:endParaRPr lang="en-GB" sz="1350"/>
          </a:p>
        </p:txBody>
      </p:sp>
    </p:spTree>
    <p:extLst>
      <p:ext uri="{BB962C8B-B14F-4D97-AF65-F5344CB8AC3E}">
        <p14:creationId xmlns:p14="http://schemas.microsoft.com/office/powerpoint/2010/main" val="2148590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045029"/>
            <a:ext cx="8229600" cy="1417638"/>
          </a:xfrm>
        </p:spPr>
        <p:txBody>
          <a:bodyPr/>
          <a:lstStyle/>
          <a:p>
            <a:r>
              <a:rPr lang="en-US" dirty="0" smtClean="0">
                <a:solidFill>
                  <a:srgbClr val="006600"/>
                </a:solidFill>
              </a:rPr>
              <a:t>Traceability along the supply chain (3/3)</a:t>
            </a:r>
            <a:endParaRPr lang="en-GB" dirty="0">
              <a:solidFill>
                <a:srgbClr val="FF0000"/>
              </a:solidFill>
            </a:endParaRPr>
          </a:p>
        </p:txBody>
      </p:sp>
      <p:sp>
        <p:nvSpPr>
          <p:cNvPr id="3" name="Content Placeholder 2"/>
          <p:cNvSpPr>
            <a:spLocks noGrp="1"/>
          </p:cNvSpPr>
          <p:nvPr>
            <p:ph idx="1"/>
          </p:nvPr>
        </p:nvSpPr>
        <p:spPr>
          <a:xfrm>
            <a:off x="343348" y="2220517"/>
            <a:ext cx="6921976" cy="3691443"/>
          </a:xfrm>
        </p:spPr>
        <p:txBody>
          <a:bodyPr/>
          <a:lstStyle/>
          <a:p>
            <a:r>
              <a:rPr lang="en-GB" sz="2600" dirty="0" smtClean="0"/>
              <a:t>Purpose</a:t>
            </a:r>
          </a:p>
          <a:p>
            <a:pPr lvl="1">
              <a:buFont typeface="Wingdings" panose="05000000000000000000" pitchFamily="2" charset="2"/>
              <a:buChar char="§"/>
            </a:pPr>
            <a:r>
              <a:rPr lang="en-GB" sz="2600" dirty="0" smtClean="0"/>
              <a:t>To provide physical evidence that a product originates from a particular source</a:t>
            </a:r>
          </a:p>
          <a:p>
            <a:pPr lvl="1">
              <a:buFont typeface="Wingdings" panose="05000000000000000000" pitchFamily="2" charset="2"/>
              <a:buChar char="§"/>
            </a:pPr>
            <a:r>
              <a:rPr lang="en-GB" sz="2600" dirty="0" smtClean="0"/>
              <a:t>To trace products through the entire supply chain from forest source to consumer</a:t>
            </a:r>
          </a:p>
          <a:p>
            <a:r>
              <a:rPr lang="en-GB" sz="2600" dirty="0" smtClean="0"/>
              <a:t>Consists of</a:t>
            </a:r>
          </a:p>
          <a:p>
            <a:pPr lvl="1">
              <a:buFont typeface="Wingdings" panose="05000000000000000000" pitchFamily="2" charset="2"/>
              <a:buChar char="§"/>
            </a:pPr>
            <a:r>
              <a:rPr lang="en-GB" sz="2600" dirty="0" smtClean="0"/>
              <a:t>A system in operation</a:t>
            </a:r>
          </a:p>
          <a:p>
            <a:pPr lvl="1">
              <a:buFont typeface="Wingdings" panose="05000000000000000000" pitchFamily="2" charset="2"/>
              <a:buChar char="§"/>
            </a:pPr>
            <a:r>
              <a:rPr lang="en-GB" sz="2600" dirty="0" smtClean="0"/>
              <a:t>Evidence of implementation</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16</a:t>
            </a:fld>
            <a:endParaRPr lang="zh-TW" alt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6304" y="2693793"/>
            <a:ext cx="4425696" cy="2987040"/>
          </a:xfrm>
          <a:prstGeom prst="rect">
            <a:avLst/>
          </a:prstGeom>
        </p:spPr>
      </p:pic>
    </p:spTree>
    <p:extLst>
      <p:ext uri="{BB962C8B-B14F-4D97-AF65-F5344CB8AC3E}">
        <p14:creationId xmlns:p14="http://schemas.microsoft.com/office/powerpoint/2010/main" val="445959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799" y="998968"/>
            <a:ext cx="8229600" cy="1417638"/>
          </a:xfrm>
        </p:spPr>
        <p:txBody>
          <a:bodyPr/>
          <a:lstStyle/>
          <a:p>
            <a:r>
              <a:rPr lang="en-GB" dirty="0" smtClean="0">
                <a:solidFill>
                  <a:srgbClr val="006600"/>
                </a:solidFill>
              </a:rPr>
              <a:t>Tracing through the chain</a:t>
            </a:r>
            <a:endParaRPr lang="en-GB" dirty="0">
              <a:solidFill>
                <a:srgbClr val="006600"/>
              </a:solidFill>
            </a:endParaRPr>
          </a:p>
        </p:txBody>
      </p:sp>
      <p:sp>
        <p:nvSpPr>
          <p:cNvPr id="3" name="Content Placeholder 2"/>
          <p:cNvSpPr>
            <a:spLocks noGrp="1"/>
          </p:cNvSpPr>
          <p:nvPr>
            <p:ph idx="1"/>
          </p:nvPr>
        </p:nvSpPr>
        <p:spPr>
          <a:xfrm>
            <a:off x="414523" y="2080706"/>
            <a:ext cx="7765201" cy="4525963"/>
          </a:xfrm>
        </p:spPr>
        <p:txBody>
          <a:bodyPr/>
          <a:lstStyle/>
          <a:p>
            <a:pPr>
              <a:buFontTx/>
              <a:buNone/>
            </a:pPr>
            <a:r>
              <a:rPr lang="en-GB" dirty="0"/>
              <a:t>Two elements make up full traceability:</a:t>
            </a:r>
          </a:p>
          <a:p>
            <a:r>
              <a:rPr lang="en-GB" sz="2400" dirty="0"/>
              <a:t>Control of material WITHIN an organisation</a:t>
            </a:r>
          </a:p>
          <a:p>
            <a:r>
              <a:rPr lang="en-GB" sz="2400" dirty="0"/>
              <a:t>Control of material BETWEEN organisations</a:t>
            </a:r>
          </a:p>
          <a:p>
            <a:endParaRPr lang="en-GB" dirty="0"/>
          </a:p>
        </p:txBody>
      </p:sp>
      <p:grpSp>
        <p:nvGrpSpPr>
          <p:cNvPr id="4" name="Group 8"/>
          <p:cNvGrpSpPr>
            <a:grpSpLocks noChangeAspect="1"/>
          </p:cNvGrpSpPr>
          <p:nvPr/>
        </p:nvGrpSpPr>
        <p:grpSpPr bwMode="auto">
          <a:xfrm>
            <a:off x="557942" y="2769774"/>
            <a:ext cx="6599833" cy="3938320"/>
            <a:chOff x="798" y="1008"/>
            <a:chExt cx="4669" cy="2785"/>
          </a:xfrm>
        </p:grpSpPr>
        <p:sp>
          <p:nvSpPr>
            <p:cNvPr id="5" name="AutoShape 7"/>
            <p:cNvSpPr>
              <a:spLocks noChangeAspect="1" noChangeArrowheads="1" noTextEdit="1"/>
            </p:cNvSpPr>
            <p:nvPr/>
          </p:nvSpPr>
          <p:spPr bwMode="auto">
            <a:xfrm>
              <a:off x="798" y="1008"/>
              <a:ext cx="4669" cy="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z="1350"/>
            </a:p>
          </p:txBody>
        </p:sp>
        <p:sp>
          <p:nvSpPr>
            <p:cNvPr id="6" name="Rectangle 9"/>
            <p:cNvSpPr>
              <a:spLocks noChangeArrowheads="1"/>
            </p:cNvSpPr>
            <p:nvPr/>
          </p:nvSpPr>
          <p:spPr bwMode="auto">
            <a:xfrm>
              <a:off x="2543" y="1197"/>
              <a:ext cx="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7" name="Rectangle 10"/>
            <p:cNvSpPr>
              <a:spLocks noChangeArrowheads="1"/>
            </p:cNvSpPr>
            <p:nvPr/>
          </p:nvSpPr>
          <p:spPr bwMode="auto">
            <a:xfrm>
              <a:off x="2537" y="1345"/>
              <a:ext cx="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8" name="Rectangle 11"/>
            <p:cNvSpPr>
              <a:spLocks noChangeArrowheads="1"/>
            </p:cNvSpPr>
            <p:nvPr/>
          </p:nvSpPr>
          <p:spPr bwMode="auto">
            <a:xfrm>
              <a:off x="874" y="1731"/>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9" name="Rectangle 12"/>
            <p:cNvSpPr>
              <a:spLocks noChangeArrowheads="1"/>
            </p:cNvSpPr>
            <p:nvPr/>
          </p:nvSpPr>
          <p:spPr bwMode="auto">
            <a:xfrm>
              <a:off x="815" y="1673"/>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0" name="Rectangle 13"/>
            <p:cNvSpPr>
              <a:spLocks noChangeArrowheads="1"/>
            </p:cNvSpPr>
            <p:nvPr/>
          </p:nvSpPr>
          <p:spPr bwMode="auto">
            <a:xfrm>
              <a:off x="888" y="1817"/>
              <a:ext cx="285"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Forest 1</a:t>
              </a:r>
              <a:endParaRPr lang="en-GB" sz="1350"/>
            </a:p>
          </p:txBody>
        </p:sp>
        <p:sp>
          <p:nvSpPr>
            <p:cNvPr id="11" name="Rectangle 14"/>
            <p:cNvSpPr>
              <a:spLocks noChangeArrowheads="1"/>
            </p:cNvSpPr>
            <p:nvPr/>
          </p:nvSpPr>
          <p:spPr bwMode="auto">
            <a:xfrm>
              <a:off x="874" y="3386"/>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2" name="Rectangle 15"/>
            <p:cNvSpPr>
              <a:spLocks noChangeArrowheads="1"/>
            </p:cNvSpPr>
            <p:nvPr/>
          </p:nvSpPr>
          <p:spPr bwMode="auto">
            <a:xfrm>
              <a:off x="815" y="3327"/>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3" name="Rectangle 16"/>
            <p:cNvSpPr>
              <a:spLocks noChangeArrowheads="1"/>
            </p:cNvSpPr>
            <p:nvPr/>
          </p:nvSpPr>
          <p:spPr bwMode="auto">
            <a:xfrm>
              <a:off x="888" y="3473"/>
              <a:ext cx="285"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Forest 2</a:t>
              </a:r>
              <a:endParaRPr lang="en-GB" sz="1350"/>
            </a:p>
          </p:txBody>
        </p:sp>
        <p:sp>
          <p:nvSpPr>
            <p:cNvPr id="14" name="Rectangle 17"/>
            <p:cNvSpPr>
              <a:spLocks noChangeArrowheads="1"/>
            </p:cNvSpPr>
            <p:nvPr/>
          </p:nvSpPr>
          <p:spPr bwMode="auto">
            <a:xfrm>
              <a:off x="2140"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5" name="Rectangle 18"/>
            <p:cNvSpPr>
              <a:spLocks noChangeArrowheads="1"/>
            </p:cNvSpPr>
            <p:nvPr/>
          </p:nvSpPr>
          <p:spPr bwMode="auto">
            <a:xfrm>
              <a:off x="2081"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6" name="Rectangle 19"/>
            <p:cNvSpPr>
              <a:spLocks noChangeArrowheads="1"/>
            </p:cNvSpPr>
            <p:nvPr/>
          </p:nvSpPr>
          <p:spPr bwMode="auto">
            <a:xfrm>
              <a:off x="2225" y="2694"/>
              <a:ext cx="457"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Manufacturer</a:t>
              </a:r>
              <a:endParaRPr lang="en-GB" sz="1350"/>
            </a:p>
          </p:txBody>
        </p:sp>
        <p:sp>
          <p:nvSpPr>
            <p:cNvPr id="17" name="Rectangle 20"/>
            <p:cNvSpPr>
              <a:spLocks noChangeArrowheads="1"/>
            </p:cNvSpPr>
            <p:nvPr/>
          </p:nvSpPr>
          <p:spPr bwMode="auto">
            <a:xfrm>
              <a:off x="3405"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8" name="Rectangle 21"/>
            <p:cNvSpPr>
              <a:spLocks noChangeArrowheads="1"/>
            </p:cNvSpPr>
            <p:nvPr/>
          </p:nvSpPr>
          <p:spPr bwMode="auto">
            <a:xfrm>
              <a:off x="3346"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9" name="Rectangle 22"/>
            <p:cNvSpPr>
              <a:spLocks noChangeArrowheads="1"/>
            </p:cNvSpPr>
            <p:nvPr/>
          </p:nvSpPr>
          <p:spPr bwMode="auto">
            <a:xfrm>
              <a:off x="3549" y="2694"/>
              <a:ext cx="353"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Distributor</a:t>
              </a:r>
              <a:endParaRPr lang="en-GB" sz="1350"/>
            </a:p>
          </p:txBody>
        </p:sp>
        <p:sp>
          <p:nvSpPr>
            <p:cNvPr id="20" name="Rectangle 23"/>
            <p:cNvSpPr>
              <a:spLocks noChangeArrowheads="1"/>
            </p:cNvSpPr>
            <p:nvPr/>
          </p:nvSpPr>
          <p:spPr bwMode="auto">
            <a:xfrm>
              <a:off x="4671"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21" name="Rectangle 24"/>
            <p:cNvSpPr>
              <a:spLocks noChangeArrowheads="1"/>
            </p:cNvSpPr>
            <p:nvPr/>
          </p:nvSpPr>
          <p:spPr bwMode="auto">
            <a:xfrm>
              <a:off x="4612"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22" name="Rectangle 25"/>
            <p:cNvSpPr>
              <a:spLocks noChangeArrowheads="1"/>
            </p:cNvSpPr>
            <p:nvPr/>
          </p:nvSpPr>
          <p:spPr bwMode="auto">
            <a:xfrm>
              <a:off x="4775" y="2694"/>
              <a:ext cx="420"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Retail Chain</a:t>
              </a:r>
              <a:endParaRPr lang="en-GB" sz="1350"/>
            </a:p>
          </p:txBody>
        </p:sp>
        <p:sp>
          <p:nvSpPr>
            <p:cNvPr id="23" name="Line 26"/>
            <p:cNvSpPr>
              <a:spLocks noChangeShapeType="1"/>
            </p:cNvSpPr>
            <p:nvPr/>
          </p:nvSpPr>
          <p:spPr bwMode="auto">
            <a:xfrm>
              <a:off x="2860" y="2743"/>
              <a:ext cx="44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 name="Freeform 27"/>
            <p:cNvSpPr>
              <a:spLocks/>
            </p:cNvSpPr>
            <p:nvPr/>
          </p:nvSpPr>
          <p:spPr bwMode="auto">
            <a:xfrm>
              <a:off x="3302" y="2721"/>
              <a:ext cx="44" cy="45"/>
            </a:xfrm>
            <a:custGeom>
              <a:avLst/>
              <a:gdLst>
                <a:gd name="T0" fmla="*/ 0 w 89"/>
                <a:gd name="T1" fmla="*/ 0 h 89"/>
                <a:gd name="T2" fmla="*/ 44 w 89"/>
                <a:gd name="T3" fmla="*/ 23 h 89"/>
                <a:gd name="T4" fmla="*/ 0 w 89"/>
                <a:gd name="T5" fmla="*/ 45 h 89"/>
                <a:gd name="T6" fmla="*/ 0 w 89"/>
                <a:gd name="T7" fmla="*/ 0 h 89"/>
                <a:gd name="T8" fmla="*/ 0 60000 65536"/>
                <a:gd name="T9" fmla="*/ 0 60000 65536"/>
                <a:gd name="T10" fmla="*/ 0 60000 65536"/>
                <a:gd name="T11" fmla="*/ 0 60000 65536"/>
                <a:gd name="T12" fmla="*/ 0 w 89"/>
                <a:gd name="T13" fmla="*/ 0 h 89"/>
                <a:gd name="T14" fmla="*/ 89 w 89"/>
                <a:gd name="T15" fmla="*/ 89 h 89"/>
              </a:gdLst>
              <a:ahLst/>
              <a:cxnLst>
                <a:cxn ang="T8">
                  <a:pos x="T0" y="T1"/>
                </a:cxn>
                <a:cxn ang="T9">
                  <a:pos x="T2" y="T3"/>
                </a:cxn>
                <a:cxn ang="T10">
                  <a:pos x="T4" y="T5"/>
                </a:cxn>
                <a:cxn ang="T11">
                  <a:pos x="T6" y="T7"/>
                </a:cxn>
              </a:cxnLst>
              <a:rect l="T12" t="T13" r="T14" b="T15"/>
              <a:pathLst>
                <a:path w="89" h="89">
                  <a:moveTo>
                    <a:pt x="0" y="0"/>
                  </a:moveTo>
                  <a:lnTo>
                    <a:pt x="89" y="45"/>
                  </a:lnTo>
                  <a:lnTo>
                    <a:pt x="0" y="8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sp>
          <p:nvSpPr>
            <p:cNvPr id="25" name="Line 28"/>
            <p:cNvSpPr>
              <a:spLocks noChangeShapeType="1"/>
            </p:cNvSpPr>
            <p:nvPr/>
          </p:nvSpPr>
          <p:spPr bwMode="auto">
            <a:xfrm>
              <a:off x="4125" y="2743"/>
              <a:ext cx="44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6" name="Freeform 29"/>
            <p:cNvSpPr>
              <a:spLocks/>
            </p:cNvSpPr>
            <p:nvPr/>
          </p:nvSpPr>
          <p:spPr bwMode="auto">
            <a:xfrm>
              <a:off x="4568" y="2721"/>
              <a:ext cx="44" cy="45"/>
            </a:xfrm>
            <a:custGeom>
              <a:avLst/>
              <a:gdLst>
                <a:gd name="T0" fmla="*/ 0 w 89"/>
                <a:gd name="T1" fmla="*/ 0 h 89"/>
                <a:gd name="T2" fmla="*/ 44 w 89"/>
                <a:gd name="T3" fmla="*/ 23 h 89"/>
                <a:gd name="T4" fmla="*/ 0 w 89"/>
                <a:gd name="T5" fmla="*/ 45 h 89"/>
                <a:gd name="T6" fmla="*/ 0 w 89"/>
                <a:gd name="T7" fmla="*/ 0 h 89"/>
                <a:gd name="T8" fmla="*/ 0 60000 65536"/>
                <a:gd name="T9" fmla="*/ 0 60000 65536"/>
                <a:gd name="T10" fmla="*/ 0 60000 65536"/>
                <a:gd name="T11" fmla="*/ 0 60000 65536"/>
                <a:gd name="T12" fmla="*/ 0 w 89"/>
                <a:gd name="T13" fmla="*/ 0 h 89"/>
                <a:gd name="T14" fmla="*/ 89 w 89"/>
                <a:gd name="T15" fmla="*/ 89 h 89"/>
              </a:gdLst>
              <a:ahLst/>
              <a:cxnLst>
                <a:cxn ang="T8">
                  <a:pos x="T0" y="T1"/>
                </a:cxn>
                <a:cxn ang="T9">
                  <a:pos x="T2" y="T3"/>
                </a:cxn>
                <a:cxn ang="T10">
                  <a:pos x="T4" y="T5"/>
                </a:cxn>
                <a:cxn ang="T11">
                  <a:pos x="T6" y="T7"/>
                </a:cxn>
              </a:cxnLst>
              <a:rect l="T12" t="T13" r="T14" b="T15"/>
              <a:pathLst>
                <a:path w="89" h="89">
                  <a:moveTo>
                    <a:pt x="0" y="0"/>
                  </a:moveTo>
                  <a:lnTo>
                    <a:pt x="89" y="45"/>
                  </a:lnTo>
                  <a:lnTo>
                    <a:pt x="0" y="8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sp>
          <p:nvSpPr>
            <p:cNvPr id="27" name="Line 30"/>
            <p:cNvSpPr>
              <a:spLocks noChangeShapeType="1"/>
            </p:cNvSpPr>
            <p:nvPr/>
          </p:nvSpPr>
          <p:spPr bwMode="auto">
            <a:xfrm>
              <a:off x="1594" y="1867"/>
              <a:ext cx="468" cy="84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8" name="Freeform 31"/>
            <p:cNvSpPr>
              <a:spLocks/>
            </p:cNvSpPr>
            <p:nvPr/>
          </p:nvSpPr>
          <p:spPr bwMode="auto">
            <a:xfrm>
              <a:off x="2040" y="2694"/>
              <a:ext cx="41" cy="49"/>
            </a:xfrm>
            <a:custGeom>
              <a:avLst/>
              <a:gdLst>
                <a:gd name="T0" fmla="*/ 39 w 83"/>
                <a:gd name="T1" fmla="*/ 0 h 99"/>
                <a:gd name="T2" fmla="*/ 41 w 83"/>
                <a:gd name="T3" fmla="*/ 49 h 99"/>
                <a:gd name="T4" fmla="*/ 0 w 83"/>
                <a:gd name="T5" fmla="*/ 21 h 99"/>
                <a:gd name="T6" fmla="*/ 39 w 83"/>
                <a:gd name="T7" fmla="*/ 0 h 99"/>
                <a:gd name="T8" fmla="*/ 0 60000 65536"/>
                <a:gd name="T9" fmla="*/ 0 60000 65536"/>
                <a:gd name="T10" fmla="*/ 0 60000 65536"/>
                <a:gd name="T11" fmla="*/ 0 60000 65536"/>
                <a:gd name="T12" fmla="*/ 0 w 83"/>
                <a:gd name="T13" fmla="*/ 0 h 99"/>
                <a:gd name="T14" fmla="*/ 83 w 83"/>
                <a:gd name="T15" fmla="*/ 99 h 99"/>
              </a:gdLst>
              <a:ahLst/>
              <a:cxnLst>
                <a:cxn ang="T8">
                  <a:pos x="T0" y="T1"/>
                </a:cxn>
                <a:cxn ang="T9">
                  <a:pos x="T2" y="T3"/>
                </a:cxn>
                <a:cxn ang="T10">
                  <a:pos x="T4" y="T5"/>
                </a:cxn>
                <a:cxn ang="T11">
                  <a:pos x="T6" y="T7"/>
                </a:cxn>
              </a:cxnLst>
              <a:rect l="T12" t="T13" r="T14" b="T15"/>
              <a:pathLst>
                <a:path w="83" h="99">
                  <a:moveTo>
                    <a:pt x="78" y="0"/>
                  </a:moveTo>
                  <a:lnTo>
                    <a:pt x="83" y="99"/>
                  </a:lnTo>
                  <a:lnTo>
                    <a:pt x="0" y="43"/>
                  </a:lnTo>
                  <a:lnTo>
                    <a:pt x="7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sp>
          <p:nvSpPr>
            <p:cNvPr id="29" name="Line 32"/>
            <p:cNvSpPr>
              <a:spLocks noChangeShapeType="1"/>
            </p:cNvSpPr>
            <p:nvPr/>
          </p:nvSpPr>
          <p:spPr bwMode="auto">
            <a:xfrm flipV="1">
              <a:off x="1594" y="2777"/>
              <a:ext cx="467" cy="7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30" name="Freeform 33"/>
            <p:cNvSpPr>
              <a:spLocks/>
            </p:cNvSpPr>
            <p:nvPr/>
          </p:nvSpPr>
          <p:spPr bwMode="auto">
            <a:xfrm>
              <a:off x="2038" y="2743"/>
              <a:ext cx="43" cy="51"/>
            </a:xfrm>
            <a:custGeom>
              <a:avLst/>
              <a:gdLst>
                <a:gd name="T0" fmla="*/ 0 w 86"/>
                <a:gd name="T1" fmla="*/ 27 h 100"/>
                <a:gd name="T2" fmla="*/ 43 w 86"/>
                <a:gd name="T3" fmla="*/ 0 h 100"/>
                <a:gd name="T4" fmla="*/ 38 w 86"/>
                <a:gd name="T5" fmla="*/ 51 h 100"/>
                <a:gd name="T6" fmla="*/ 0 w 86"/>
                <a:gd name="T7" fmla="*/ 27 h 100"/>
                <a:gd name="T8" fmla="*/ 0 60000 65536"/>
                <a:gd name="T9" fmla="*/ 0 60000 65536"/>
                <a:gd name="T10" fmla="*/ 0 60000 65536"/>
                <a:gd name="T11" fmla="*/ 0 60000 65536"/>
                <a:gd name="T12" fmla="*/ 0 w 86"/>
                <a:gd name="T13" fmla="*/ 0 h 100"/>
                <a:gd name="T14" fmla="*/ 86 w 86"/>
                <a:gd name="T15" fmla="*/ 100 h 100"/>
              </a:gdLst>
              <a:ahLst/>
              <a:cxnLst>
                <a:cxn ang="T8">
                  <a:pos x="T0" y="T1"/>
                </a:cxn>
                <a:cxn ang="T9">
                  <a:pos x="T2" y="T3"/>
                </a:cxn>
                <a:cxn ang="T10">
                  <a:pos x="T4" y="T5"/>
                </a:cxn>
                <a:cxn ang="T11">
                  <a:pos x="T6" y="T7"/>
                </a:cxn>
              </a:cxnLst>
              <a:rect l="T12" t="T13" r="T14" b="T15"/>
              <a:pathLst>
                <a:path w="86" h="100">
                  <a:moveTo>
                    <a:pt x="0" y="52"/>
                  </a:moveTo>
                  <a:lnTo>
                    <a:pt x="86" y="0"/>
                  </a:lnTo>
                  <a:lnTo>
                    <a:pt x="76" y="100"/>
                  </a:lnTo>
                  <a:lnTo>
                    <a:pt x="0"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grpSp>
      <p:sp>
        <p:nvSpPr>
          <p:cNvPr id="31" name="Slide Number Placeholder 30"/>
          <p:cNvSpPr>
            <a:spLocks noGrp="1"/>
          </p:cNvSpPr>
          <p:nvPr>
            <p:ph type="sldNum" sz="quarter" idx="12"/>
          </p:nvPr>
        </p:nvSpPr>
        <p:spPr/>
        <p:txBody>
          <a:bodyPr/>
          <a:lstStyle/>
          <a:p>
            <a:fld id="{A4CE05BE-1510-4BF9-B87A-E3BAF5EBDA19}" type="slidenum">
              <a:rPr lang="zh-TW" altLang="en-US" smtClean="0"/>
              <a:t>17</a:t>
            </a:fld>
            <a:endParaRPr lang="zh-TW" altLang="en-US" dirty="0"/>
          </a:p>
        </p:txBody>
      </p:sp>
      <p:pic>
        <p:nvPicPr>
          <p:cNvPr id="2050" name="Picture 2" descr="C:\Users\burcha_ges\Pictures\Thailand_EUTR Training_Juli 2014\CIMG80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29625" y="-10871200"/>
            <a:ext cx="384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2048" name="Picture 204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9616" y="2159064"/>
            <a:ext cx="3072384" cy="4096512"/>
          </a:xfrm>
          <a:prstGeom prst="rect">
            <a:avLst/>
          </a:prstGeom>
        </p:spPr>
      </p:pic>
    </p:spTree>
    <p:extLst>
      <p:ext uri="{BB962C8B-B14F-4D97-AF65-F5344CB8AC3E}">
        <p14:creationId xmlns:p14="http://schemas.microsoft.com/office/powerpoint/2010/main" val="5549165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1076796"/>
            <a:ext cx="10004324" cy="1417638"/>
          </a:xfrm>
        </p:spPr>
        <p:txBody>
          <a:bodyPr>
            <a:normAutofit/>
          </a:bodyPr>
          <a:lstStyle/>
          <a:p>
            <a:r>
              <a:rPr lang="en-GB" dirty="0" smtClean="0">
                <a:solidFill>
                  <a:srgbClr val="006600"/>
                </a:solidFill>
              </a:rPr>
              <a:t>From forest to user: traceability between organisations (1/4)</a:t>
            </a:r>
            <a:endParaRPr lang="en-GB" dirty="0">
              <a:solidFill>
                <a:srgbClr val="006600"/>
              </a:solidFill>
            </a:endParaRPr>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18</a:t>
            </a:fld>
            <a:endParaRPr lang="zh-TW" altLang="en-US"/>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453770"/>
            <a:ext cx="12192000" cy="2305049"/>
          </a:xfrm>
          <a:prstGeom prst="rect">
            <a:avLst/>
          </a:prstGeom>
        </p:spPr>
      </p:pic>
    </p:spTree>
    <p:extLst>
      <p:ext uri="{BB962C8B-B14F-4D97-AF65-F5344CB8AC3E}">
        <p14:creationId xmlns:p14="http://schemas.microsoft.com/office/powerpoint/2010/main" val="41909115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4CE05BE-1510-4BF9-B87A-E3BAF5EBDA19}" type="slidenum">
              <a:rPr lang="zh-TW" altLang="en-US" smtClean="0"/>
              <a:t>19</a:t>
            </a:fld>
            <a:endParaRPr lang="zh-TW" altLang="en-US"/>
          </a:p>
        </p:txBody>
      </p:sp>
      <p:pic>
        <p:nvPicPr>
          <p:cNvPr id="12" name="Picture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8625" y="2206624"/>
            <a:ext cx="5837978" cy="4356407"/>
          </a:xfrm>
          <a:prstGeom prst="rect">
            <a:avLst/>
          </a:prstGeom>
        </p:spPr>
      </p:pic>
      <p:sp>
        <p:nvSpPr>
          <p:cNvPr id="8" name="Title 1"/>
          <p:cNvSpPr txBox="1">
            <a:spLocks/>
          </p:cNvSpPr>
          <p:nvPr/>
        </p:nvSpPr>
        <p:spPr>
          <a:xfrm>
            <a:off x="304799" y="1076796"/>
            <a:ext cx="10004324" cy="1417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en-GB" dirty="0" smtClean="0">
                <a:solidFill>
                  <a:srgbClr val="006600"/>
                </a:solidFill>
              </a:rPr>
              <a:t>From forest to user: traceability between organisations (2/4)</a:t>
            </a:r>
            <a:endParaRPr lang="en-GB" dirty="0">
              <a:solidFill>
                <a:srgbClr val="006600"/>
              </a:solidFill>
            </a:endParaRPr>
          </a:p>
        </p:txBody>
      </p:sp>
    </p:spTree>
    <p:extLst>
      <p:ext uri="{BB962C8B-B14F-4D97-AF65-F5344CB8AC3E}">
        <p14:creationId xmlns:p14="http://schemas.microsoft.com/office/powerpoint/2010/main" val="429771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Timber supply chain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20</a:t>
            </a:fld>
            <a:endParaRPr lang="zh-TW" altLang="en-US"/>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5813" y="2206625"/>
            <a:ext cx="5875993" cy="4372832"/>
          </a:xfrm>
          <a:prstGeom prst="rect">
            <a:avLst/>
          </a:prstGeom>
        </p:spPr>
      </p:pic>
      <p:sp>
        <p:nvSpPr>
          <p:cNvPr id="6" name="Title 1"/>
          <p:cNvSpPr txBox="1">
            <a:spLocks/>
          </p:cNvSpPr>
          <p:nvPr/>
        </p:nvSpPr>
        <p:spPr>
          <a:xfrm>
            <a:off x="304799" y="1076796"/>
            <a:ext cx="10004324" cy="1417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en-GB" dirty="0" smtClean="0">
                <a:solidFill>
                  <a:srgbClr val="006600"/>
                </a:solidFill>
              </a:rPr>
              <a:t>From forest to user: traceability between organisations (3/4)</a:t>
            </a:r>
            <a:endParaRPr lang="en-GB" dirty="0">
              <a:solidFill>
                <a:srgbClr val="006600"/>
              </a:solidFill>
            </a:endParaRPr>
          </a:p>
        </p:txBody>
      </p:sp>
    </p:spTree>
    <p:extLst>
      <p:ext uri="{BB962C8B-B14F-4D97-AF65-F5344CB8AC3E}">
        <p14:creationId xmlns:p14="http://schemas.microsoft.com/office/powerpoint/2010/main" val="23760065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4CE05BE-1510-4BF9-B87A-E3BAF5EBDA19}" type="slidenum">
              <a:rPr lang="zh-TW" altLang="en-US" smtClean="0"/>
              <a:t>21</a:t>
            </a:fld>
            <a:endParaRPr lang="zh-TW" altLang="en-US"/>
          </a:p>
        </p:txBody>
      </p:sp>
      <p:sp>
        <p:nvSpPr>
          <p:cNvPr id="4" name="TextBox 3"/>
          <p:cNvSpPr txBox="1"/>
          <p:nvPr/>
        </p:nvSpPr>
        <p:spPr>
          <a:xfrm>
            <a:off x="9839249" y="4913505"/>
            <a:ext cx="2352752" cy="261610"/>
          </a:xfrm>
          <a:prstGeom prst="rect">
            <a:avLst/>
          </a:prstGeom>
          <a:noFill/>
        </p:spPr>
        <p:txBody>
          <a:bodyPr wrap="square" rtlCol="0">
            <a:spAutoFit/>
          </a:bodyPr>
          <a:lstStyle/>
          <a:p>
            <a:r>
              <a:rPr lang="en-GB" sz="1100" dirty="0">
                <a:solidFill>
                  <a:schemeClr val="bg1"/>
                </a:solidFill>
              </a:rPr>
              <a:t>© Evan Leeson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8155" y="2365160"/>
            <a:ext cx="3008671" cy="306860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417839"/>
            <a:ext cx="7270955" cy="3015926"/>
          </a:xfrm>
          <a:prstGeom prst="rect">
            <a:avLst/>
          </a:prstGeom>
        </p:spPr>
      </p:pic>
      <p:sp>
        <p:nvSpPr>
          <p:cNvPr id="9" name="Title 1"/>
          <p:cNvSpPr>
            <a:spLocks noGrp="1"/>
          </p:cNvSpPr>
          <p:nvPr>
            <p:ph type="title"/>
          </p:nvPr>
        </p:nvSpPr>
        <p:spPr>
          <a:xfrm>
            <a:off x="304799" y="1076796"/>
            <a:ext cx="10004324" cy="1417638"/>
          </a:xfrm>
        </p:spPr>
        <p:txBody>
          <a:bodyPr>
            <a:normAutofit/>
          </a:bodyPr>
          <a:lstStyle/>
          <a:p>
            <a:r>
              <a:rPr lang="en-GB" dirty="0" smtClean="0">
                <a:solidFill>
                  <a:srgbClr val="006600"/>
                </a:solidFill>
              </a:rPr>
              <a:t>From forest to user: traceability between organisations (4/4)</a:t>
            </a:r>
            <a:endParaRPr lang="en-GB" dirty="0">
              <a:solidFill>
                <a:srgbClr val="006600"/>
              </a:solidFill>
            </a:endParaRPr>
          </a:p>
        </p:txBody>
      </p:sp>
    </p:spTree>
    <p:extLst>
      <p:ext uri="{BB962C8B-B14F-4D97-AF65-F5344CB8AC3E}">
        <p14:creationId xmlns:p14="http://schemas.microsoft.com/office/powerpoint/2010/main" val="18189305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1" y="1045028"/>
            <a:ext cx="8229600" cy="1417638"/>
          </a:xfrm>
        </p:spPr>
        <p:txBody>
          <a:bodyPr/>
          <a:lstStyle/>
          <a:p>
            <a:r>
              <a:rPr lang="en-GB" dirty="0" smtClean="0">
                <a:solidFill>
                  <a:srgbClr val="006600"/>
                </a:solidFill>
              </a:rPr>
              <a:t>Verifying evidence</a:t>
            </a:r>
            <a:endParaRPr lang="en-GB" dirty="0">
              <a:solidFill>
                <a:srgbClr val="006600"/>
              </a:solidFill>
            </a:endParaRPr>
          </a:p>
        </p:txBody>
      </p:sp>
      <p:sp>
        <p:nvSpPr>
          <p:cNvPr id="3" name="Content Placeholder 2"/>
          <p:cNvSpPr>
            <a:spLocks noGrp="1"/>
          </p:cNvSpPr>
          <p:nvPr>
            <p:ph idx="1"/>
          </p:nvPr>
        </p:nvSpPr>
        <p:spPr>
          <a:xfrm>
            <a:off x="402771" y="2149474"/>
            <a:ext cx="8229600" cy="4525963"/>
          </a:xfrm>
        </p:spPr>
        <p:txBody>
          <a:bodyPr/>
          <a:lstStyle/>
          <a:p>
            <a:r>
              <a:rPr lang="en-GB" dirty="0" smtClean="0"/>
              <a:t>Evidence: </a:t>
            </a:r>
          </a:p>
          <a:p>
            <a:pPr lvl="1"/>
            <a:r>
              <a:rPr lang="en-GB" dirty="0" smtClean="0"/>
              <a:t>Documentation, supplier questionnaire</a:t>
            </a:r>
          </a:p>
          <a:p>
            <a:pPr lvl="1"/>
            <a:r>
              <a:rPr lang="en-GB" dirty="0" smtClean="0"/>
              <a:t>Site visit</a:t>
            </a:r>
          </a:p>
          <a:p>
            <a:r>
              <a:rPr lang="en-GB" dirty="0" smtClean="0"/>
              <a:t>Credibility of information/ evidence</a:t>
            </a:r>
          </a:p>
          <a:p>
            <a:r>
              <a:rPr lang="en-GB" dirty="0" smtClean="0"/>
              <a:t>Types of verification</a:t>
            </a:r>
          </a:p>
          <a:p>
            <a:pPr lvl="1"/>
            <a:r>
              <a:rPr lang="en-GB" dirty="0" smtClean="0"/>
              <a:t>First party</a:t>
            </a:r>
          </a:p>
          <a:p>
            <a:pPr lvl="1"/>
            <a:r>
              <a:rPr lang="en-GB" dirty="0" smtClean="0"/>
              <a:t>Second party</a:t>
            </a:r>
          </a:p>
          <a:p>
            <a:pPr lvl="1"/>
            <a:r>
              <a:rPr lang="en-GB" dirty="0" smtClean="0"/>
              <a:t>Third party </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22</a:t>
            </a:fld>
            <a:endParaRPr lang="zh-TW" altLang="en-US"/>
          </a:p>
        </p:txBody>
      </p:sp>
    </p:spTree>
    <p:extLst>
      <p:ext uri="{BB962C8B-B14F-4D97-AF65-F5344CB8AC3E}">
        <p14:creationId xmlns:p14="http://schemas.microsoft.com/office/powerpoint/2010/main" val="1248541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First-party verification</a:t>
            </a:r>
            <a:endParaRPr lang="en-GB" dirty="0">
              <a:solidFill>
                <a:srgbClr val="006600"/>
              </a:solidFill>
            </a:endParaRPr>
          </a:p>
        </p:txBody>
      </p:sp>
      <p:sp>
        <p:nvSpPr>
          <p:cNvPr id="3" name="Content Placeholder 2"/>
          <p:cNvSpPr>
            <a:spLocks noGrp="1"/>
          </p:cNvSpPr>
          <p:nvPr>
            <p:ph idx="1"/>
          </p:nvPr>
        </p:nvSpPr>
        <p:spPr/>
        <p:txBody>
          <a:bodyPr/>
          <a:lstStyle/>
          <a:p>
            <a:r>
              <a:rPr lang="en-GB" sz="3000" dirty="0" smtClean="0"/>
              <a:t>Undertaken by producer themselves</a:t>
            </a:r>
          </a:p>
          <a:p>
            <a:r>
              <a:rPr lang="en-GB" sz="3000" dirty="0" smtClean="0"/>
              <a:t>Widely used for internal auditing</a:t>
            </a:r>
          </a:p>
          <a:p>
            <a:r>
              <a:rPr lang="en-GB" sz="3000" dirty="0" smtClean="0"/>
              <a:t>No independent confirmation</a:t>
            </a:r>
          </a:p>
          <a:p>
            <a:r>
              <a:rPr lang="en-GB" sz="3000" dirty="0" smtClean="0"/>
              <a:t>Not credible for making external claims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23</a:t>
            </a:fld>
            <a:endParaRPr lang="zh-TW" altLang="en-US"/>
          </a:p>
        </p:txBody>
      </p:sp>
    </p:spTree>
    <p:extLst>
      <p:ext uri="{BB962C8B-B14F-4D97-AF65-F5344CB8AC3E}">
        <p14:creationId xmlns:p14="http://schemas.microsoft.com/office/powerpoint/2010/main" val="1425312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Second-party verification</a:t>
            </a:r>
            <a:endParaRPr lang="en-GB" dirty="0">
              <a:solidFill>
                <a:srgbClr val="006600"/>
              </a:solidFill>
            </a:endParaRPr>
          </a:p>
        </p:txBody>
      </p:sp>
      <p:sp>
        <p:nvSpPr>
          <p:cNvPr id="3" name="Content Placeholder 2"/>
          <p:cNvSpPr>
            <a:spLocks noGrp="1"/>
          </p:cNvSpPr>
          <p:nvPr>
            <p:ph idx="1"/>
          </p:nvPr>
        </p:nvSpPr>
        <p:spPr/>
        <p:txBody>
          <a:bodyPr/>
          <a:lstStyle/>
          <a:p>
            <a:r>
              <a:rPr lang="en-GB" dirty="0" smtClean="0"/>
              <a:t>Undertaken by ‘related’ organisation</a:t>
            </a:r>
          </a:p>
          <a:p>
            <a:pPr lvl="1"/>
            <a:r>
              <a:rPr lang="en-GB" sz="2800" dirty="0" smtClean="0"/>
              <a:t>e.g. customer or customer’s representative</a:t>
            </a:r>
          </a:p>
          <a:p>
            <a:r>
              <a:rPr lang="en-GB" dirty="0" smtClean="0"/>
              <a:t>Widely used to confirm customer requirements</a:t>
            </a:r>
          </a:p>
          <a:p>
            <a:pPr lvl="1"/>
            <a:r>
              <a:rPr lang="en-GB" sz="2800" dirty="0" smtClean="0"/>
              <a:t>e.g. quality, safety</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24</a:t>
            </a:fld>
            <a:endParaRPr lang="zh-TW" altLang="en-US"/>
          </a:p>
        </p:txBody>
      </p:sp>
    </p:spTree>
    <p:extLst>
      <p:ext uri="{BB962C8B-B14F-4D97-AF65-F5344CB8AC3E}">
        <p14:creationId xmlns:p14="http://schemas.microsoft.com/office/powerpoint/2010/main" val="4135449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Third-party verification</a:t>
            </a:r>
            <a:endParaRPr lang="en-GB" dirty="0">
              <a:solidFill>
                <a:srgbClr val="006600"/>
              </a:solidFill>
            </a:endParaRPr>
          </a:p>
        </p:txBody>
      </p:sp>
      <p:sp>
        <p:nvSpPr>
          <p:cNvPr id="3" name="Content Placeholder 2"/>
          <p:cNvSpPr>
            <a:spLocks noGrp="1"/>
          </p:cNvSpPr>
          <p:nvPr>
            <p:ph idx="1"/>
          </p:nvPr>
        </p:nvSpPr>
        <p:spPr>
          <a:xfrm>
            <a:off x="343348" y="2220517"/>
            <a:ext cx="7453115" cy="3691443"/>
          </a:xfrm>
        </p:spPr>
        <p:txBody>
          <a:bodyPr/>
          <a:lstStyle/>
          <a:p>
            <a:r>
              <a:rPr lang="en-GB" dirty="0" smtClean="0"/>
              <a:t>Undertaken by independent organisation</a:t>
            </a:r>
          </a:p>
          <a:p>
            <a:r>
              <a:rPr lang="en-GB" dirty="0" smtClean="0"/>
              <a:t>No relationship with producer or customer</a:t>
            </a:r>
          </a:p>
          <a:p>
            <a:r>
              <a:rPr lang="en-GB" dirty="0" smtClean="0"/>
              <a:t>Most credible form of verification</a:t>
            </a:r>
          </a:p>
          <a:p>
            <a:r>
              <a:rPr lang="en-GB" dirty="0" smtClean="0"/>
              <a:t>Most suitable for making public claims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25</a:t>
            </a:fld>
            <a:endParaRPr lang="zh-TW"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7120" y="2206625"/>
            <a:ext cx="4754880" cy="3584448"/>
          </a:xfrm>
          <a:prstGeom prst="rect">
            <a:avLst/>
          </a:prstGeom>
        </p:spPr>
      </p:pic>
    </p:spTree>
    <p:extLst>
      <p:ext uri="{BB962C8B-B14F-4D97-AF65-F5344CB8AC3E}">
        <p14:creationId xmlns:p14="http://schemas.microsoft.com/office/powerpoint/2010/main" val="21103139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Which approach is suitable?</a:t>
            </a:r>
            <a:endParaRPr lang="en-GB" dirty="0">
              <a:solidFill>
                <a:srgbClr val="006600"/>
              </a:solidFill>
            </a:endParaRPr>
          </a:p>
        </p:txBody>
      </p:sp>
      <p:sp>
        <p:nvSpPr>
          <p:cNvPr id="3" name="Content Placeholder 2"/>
          <p:cNvSpPr>
            <a:spLocks noGrp="1"/>
          </p:cNvSpPr>
          <p:nvPr>
            <p:ph idx="1"/>
          </p:nvPr>
        </p:nvSpPr>
        <p:spPr/>
        <p:txBody>
          <a:bodyPr/>
          <a:lstStyle/>
          <a:p>
            <a:r>
              <a:rPr lang="en-GB" sz="3000" dirty="0" smtClean="0"/>
              <a:t>Depends on:</a:t>
            </a:r>
          </a:p>
          <a:p>
            <a:pPr lvl="1"/>
            <a:r>
              <a:rPr lang="en-GB" sz="3000" dirty="0" smtClean="0"/>
              <a:t>Level of risk of forest source</a:t>
            </a:r>
          </a:p>
          <a:p>
            <a:pPr lvl="1"/>
            <a:r>
              <a:rPr lang="en-GB" sz="3000" dirty="0" smtClean="0"/>
              <a:t>Complexity of supply chain</a:t>
            </a:r>
          </a:p>
          <a:p>
            <a:pPr lvl="1"/>
            <a:r>
              <a:rPr lang="en-GB" sz="3000" dirty="0" smtClean="0"/>
              <a:t>Reliability of evidence</a:t>
            </a:r>
            <a:endParaRPr lang="en-US" sz="3000" dirty="0" smtClean="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26</a:t>
            </a:fld>
            <a:endParaRPr lang="zh-TW" altLang="en-US"/>
          </a:p>
        </p:txBody>
      </p:sp>
    </p:spTree>
    <p:extLst>
      <p:ext uri="{BB962C8B-B14F-4D97-AF65-F5344CB8AC3E}">
        <p14:creationId xmlns:p14="http://schemas.microsoft.com/office/powerpoint/2010/main" val="40711576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539" y="1171332"/>
            <a:ext cx="11417366" cy="1143000"/>
          </a:xfrm>
        </p:spPr>
        <p:txBody>
          <a:bodyPr>
            <a:normAutofit/>
          </a:bodyPr>
          <a:lstStyle/>
          <a:p>
            <a:r>
              <a:rPr lang="en-GB" dirty="0" smtClean="0">
                <a:solidFill>
                  <a:srgbClr val="006600"/>
                </a:solidFill>
              </a:rPr>
              <a:t>Robustness</a:t>
            </a:r>
            <a:endParaRPr lang="en-GB" dirty="0">
              <a:solidFill>
                <a:srgbClr val="FF000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72339" y="2110372"/>
            <a:ext cx="3247322" cy="4602788"/>
          </a:xfrm>
          <a:prstGeom prst="rect">
            <a:avLst/>
          </a:prstGeom>
        </p:spPr>
      </p:pic>
      <p:sp>
        <p:nvSpPr>
          <p:cNvPr id="5" name="Slide Number Placeholder 4"/>
          <p:cNvSpPr>
            <a:spLocks noGrp="1"/>
          </p:cNvSpPr>
          <p:nvPr>
            <p:ph type="sldNum" sz="quarter" idx="12"/>
          </p:nvPr>
        </p:nvSpPr>
        <p:spPr/>
        <p:txBody>
          <a:bodyPr/>
          <a:lstStyle/>
          <a:p>
            <a:fld id="{A4CE05BE-1510-4BF9-B87A-E3BAF5EBDA19}" type="slidenum">
              <a:rPr lang="zh-TW" altLang="en-US" smtClean="0"/>
              <a:t>27</a:t>
            </a:fld>
            <a:endParaRPr lang="zh-TW" altLang="en-US"/>
          </a:p>
        </p:txBody>
      </p:sp>
    </p:spTree>
    <p:extLst>
      <p:ext uri="{BB962C8B-B14F-4D97-AF65-F5344CB8AC3E}">
        <p14:creationId xmlns:p14="http://schemas.microsoft.com/office/powerpoint/2010/main" val="27677916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198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76107"/>
            <a:ext cx="8229600" cy="1143000"/>
          </a:xfrm>
        </p:spPr>
        <p:txBody>
          <a:bodyPr>
            <a:normAutofit/>
          </a:bodyPr>
          <a:lstStyle/>
          <a:p>
            <a:r>
              <a:rPr lang="en-GB" dirty="0" smtClean="0">
                <a:solidFill>
                  <a:srgbClr val="006600"/>
                </a:solidFill>
              </a:rPr>
              <a:t>Timber supply chain</a:t>
            </a:r>
            <a:endParaRPr lang="en-GB" dirty="0">
              <a:solidFill>
                <a:srgbClr val="00660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768" y="3766188"/>
            <a:ext cx="10046723" cy="1246346"/>
          </a:xfrm>
          <a:prstGeom prst="rect">
            <a:avLst/>
          </a:prstGeom>
        </p:spPr>
      </p:pic>
      <p:sp>
        <p:nvSpPr>
          <p:cNvPr id="8" name="TextBox 7"/>
          <p:cNvSpPr txBox="1"/>
          <p:nvPr/>
        </p:nvSpPr>
        <p:spPr>
          <a:xfrm>
            <a:off x="2960088" y="5314231"/>
            <a:ext cx="6535638" cy="646331"/>
          </a:xfrm>
          <a:prstGeom prst="rect">
            <a:avLst/>
          </a:prstGeom>
          <a:noFill/>
        </p:spPr>
        <p:txBody>
          <a:bodyPr wrap="square" rtlCol="0">
            <a:spAutoFit/>
          </a:bodyPr>
          <a:lstStyle/>
          <a:p>
            <a:pPr algn="ctr"/>
            <a:r>
              <a:rPr lang="en-GB" dirty="0"/>
              <a:t>Are the controls in place to ensure that the timber is from legal forest and hasn’t been mixed with or substituted by other material?</a:t>
            </a:r>
          </a:p>
        </p:txBody>
      </p:sp>
      <p:sp>
        <p:nvSpPr>
          <p:cNvPr id="12" name="TextBox 11"/>
          <p:cNvSpPr txBox="1"/>
          <p:nvPr/>
        </p:nvSpPr>
        <p:spPr>
          <a:xfrm>
            <a:off x="717102" y="5323894"/>
            <a:ext cx="1872208" cy="646331"/>
          </a:xfrm>
          <a:prstGeom prst="rect">
            <a:avLst/>
          </a:prstGeom>
          <a:noFill/>
        </p:spPr>
        <p:txBody>
          <a:bodyPr wrap="square" rtlCol="0">
            <a:spAutoFit/>
          </a:bodyPr>
          <a:lstStyle/>
          <a:p>
            <a:pPr algn="ctr"/>
            <a:r>
              <a:rPr lang="en-GB" dirty="0"/>
              <a:t>Is the forest </a:t>
            </a:r>
            <a:br>
              <a:rPr lang="en-GB" dirty="0"/>
            </a:br>
            <a:r>
              <a:rPr lang="en-GB" dirty="0"/>
              <a:t>managed legally</a:t>
            </a:r>
          </a:p>
        </p:txBody>
      </p:sp>
      <p:sp>
        <p:nvSpPr>
          <p:cNvPr id="13" name="Right Arrow 12"/>
          <p:cNvSpPr/>
          <p:nvPr/>
        </p:nvSpPr>
        <p:spPr>
          <a:xfrm rot="5400000">
            <a:off x="1441306" y="5013357"/>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rot="16200000">
            <a:off x="2983232" y="4985733"/>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rot="16200000">
            <a:off x="9194852" y="4977912"/>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2695195" y="3276786"/>
            <a:ext cx="6535638" cy="369332"/>
          </a:xfrm>
          <a:prstGeom prst="rect">
            <a:avLst/>
          </a:prstGeom>
          <a:noFill/>
        </p:spPr>
        <p:txBody>
          <a:bodyPr wrap="square" rtlCol="0">
            <a:spAutoFit/>
          </a:bodyPr>
          <a:lstStyle/>
          <a:p>
            <a:pPr algn="ctr"/>
            <a:r>
              <a:rPr lang="en-GB" dirty="0"/>
              <a:t>Supply Chain Control</a:t>
            </a:r>
          </a:p>
        </p:txBody>
      </p:sp>
      <p:sp>
        <p:nvSpPr>
          <p:cNvPr id="21" name="TextBox 20"/>
          <p:cNvSpPr txBox="1"/>
          <p:nvPr/>
        </p:nvSpPr>
        <p:spPr>
          <a:xfrm>
            <a:off x="717102" y="3070038"/>
            <a:ext cx="1872208" cy="646331"/>
          </a:xfrm>
          <a:prstGeom prst="rect">
            <a:avLst/>
          </a:prstGeom>
          <a:noFill/>
        </p:spPr>
        <p:txBody>
          <a:bodyPr wrap="square" rtlCol="0">
            <a:spAutoFit/>
          </a:bodyPr>
          <a:lstStyle/>
          <a:p>
            <a:pPr algn="ctr"/>
            <a:r>
              <a:rPr lang="en-GB" dirty="0"/>
              <a:t>Forest </a:t>
            </a:r>
            <a:br>
              <a:rPr lang="en-GB" dirty="0"/>
            </a:br>
            <a:r>
              <a:rPr lang="en-GB" dirty="0"/>
              <a:t>Management</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3</a:t>
            </a:fld>
            <a:endParaRPr lang="zh-TW" altLang="en-US"/>
          </a:p>
        </p:txBody>
      </p:sp>
      <p:sp>
        <p:nvSpPr>
          <p:cNvPr id="3" name="TextBox 2"/>
          <p:cNvSpPr txBox="1"/>
          <p:nvPr/>
        </p:nvSpPr>
        <p:spPr>
          <a:xfrm>
            <a:off x="9495726" y="4997205"/>
            <a:ext cx="2279563" cy="276999"/>
          </a:xfrm>
          <a:prstGeom prst="rect">
            <a:avLst/>
          </a:prstGeom>
          <a:noFill/>
        </p:spPr>
        <p:txBody>
          <a:bodyPr wrap="square" rtlCol="0">
            <a:spAutoFit/>
          </a:bodyPr>
          <a:lstStyle/>
          <a:p>
            <a:r>
              <a:rPr lang="en-GB" sz="1200" dirty="0" smtClean="0">
                <a:solidFill>
                  <a:schemeClr val="accent5">
                    <a:lumMod val="75000"/>
                  </a:schemeClr>
                </a:solidFill>
              </a:rPr>
              <a:t>©Proforest</a:t>
            </a:r>
            <a:endParaRPr lang="en-GB" sz="1200" dirty="0">
              <a:solidFill>
                <a:schemeClr val="accent5">
                  <a:lumMod val="75000"/>
                </a:schemeClr>
              </a:solidFill>
            </a:endParaRPr>
          </a:p>
        </p:txBody>
      </p:sp>
    </p:spTree>
    <p:extLst>
      <p:ext uri="{BB962C8B-B14F-4D97-AF65-F5344CB8AC3E}">
        <p14:creationId xmlns:p14="http://schemas.microsoft.com/office/powerpoint/2010/main" val="3805137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175656"/>
            <a:ext cx="8229600" cy="1143000"/>
          </a:xfrm>
        </p:spPr>
        <p:txBody>
          <a:bodyPr/>
          <a:lstStyle/>
          <a:p>
            <a:r>
              <a:rPr lang="en-GB" dirty="0" smtClean="0">
                <a:solidFill>
                  <a:srgbClr val="006600"/>
                </a:solidFill>
              </a:rPr>
              <a:t>Forest management</a:t>
            </a:r>
            <a:endParaRPr lang="en-GB" dirty="0">
              <a:solidFill>
                <a:srgbClr val="006600"/>
              </a:solidFill>
            </a:endParaRPr>
          </a:p>
        </p:txBody>
      </p:sp>
      <p:sp>
        <p:nvSpPr>
          <p:cNvPr id="3" name="Content Placeholder 2"/>
          <p:cNvSpPr>
            <a:spLocks noGrp="1"/>
          </p:cNvSpPr>
          <p:nvPr>
            <p:ph idx="1"/>
          </p:nvPr>
        </p:nvSpPr>
        <p:spPr>
          <a:xfrm>
            <a:off x="393034" y="2225227"/>
            <a:ext cx="8229600" cy="4525963"/>
          </a:xfrm>
        </p:spPr>
        <p:txBody>
          <a:bodyPr>
            <a:normAutofit/>
          </a:bodyPr>
          <a:lstStyle/>
          <a:p>
            <a:r>
              <a:rPr lang="en-GB" dirty="0" smtClean="0"/>
              <a:t>Identification of forest </a:t>
            </a:r>
          </a:p>
          <a:p>
            <a:pPr lvl="1"/>
            <a:r>
              <a:rPr lang="en-GB" dirty="0" smtClean="0"/>
              <a:t>Where?</a:t>
            </a:r>
          </a:p>
          <a:p>
            <a:pPr lvl="1"/>
            <a:r>
              <a:rPr lang="en-GB" dirty="0" smtClean="0"/>
              <a:t>Who owns it? Who manages it?</a:t>
            </a:r>
          </a:p>
          <a:p>
            <a:r>
              <a:rPr lang="en-GB" dirty="0" smtClean="0"/>
              <a:t>Understanding forest source</a:t>
            </a:r>
          </a:p>
          <a:p>
            <a:pPr lvl="1"/>
            <a:r>
              <a:rPr lang="en-GB" dirty="0" smtClean="0"/>
              <a:t>Unknown/ unwanted</a:t>
            </a:r>
          </a:p>
          <a:p>
            <a:pPr lvl="1"/>
            <a:r>
              <a:rPr lang="en-GB" dirty="0" smtClean="0"/>
              <a:t>Known</a:t>
            </a:r>
          </a:p>
          <a:p>
            <a:pPr lvl="1"/>
            <a:r>
              <a:rPr lang="en-GB" dirty="0" smtClean="0"/>
              <a:t>Legality</a:t>
            </a:r>
          </a:p>
          <a:p>
            <a:pPr lvl="1"/>
            <a:r>
              <a:rPr lang="en-GB" dirty="0" smtClean="0"/>
              <a:t>Progressing </a:t>
            </a:r>
          </a:p>
          <a:p>
            <a:pPr lvl="1"/>
            <a:r>
              <a:rPr lang="en-GB" dirty="0" smtClean="0"/>
              <a:t>Sustainable</a:t>
            </a:r>
          </a:p>
          <a:p>
            <a:r>
              <a:rPr lang="en-GB" dirty="0" smtClean="0"/>
              <a:t>Need to clearly identify requirements</a:t>
            </a:r>
          </a:p>
          <a:p>
            <a:endParaRPr lang="en-GB" dirty="0"/>
          </a:p>
        </p:txBody>
      </p:sp>
      <p:sp>
        <p:nvSpPr>
          <p:cNvPr id="7" name="Slide Number Placeholder 6"/>
          <p:cNvSpPr>
            <a:spLocks noGrp="1"/>
          </p:cNvSpPr>
          <p:nvPr>
            <p:ph type="sldNum" sz="quarter" idx="12"/>
          </p:nvPr>
        </p:nvSpPr>
        <p:spPr/>
        <p:txBody>
          <a:bodyPr/>
          <a:lstStyle/>
          <a:p>
            <a:fld id="{A4CE05BE-1510-4BF9-B87A-E3BAF5EBDA19}" type="slidenum">
              <a:rPr lang="zh-TW" altLang="en-US" smtClean="0"/>
              <a:t>4</a:t>
            </a:fld>
            <a:endParaRPr lang="zh-TW" altLang="en-US"/>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07624" y="2225227"/>
            <a:ext cx="4984376" cy="4320473"/>
          </a:xfrm>
          <a:prstGeom prst="rect">
            <a:avLst/>
          </a:prstGeom>
        </p:spPr>
      </p:pic>
    </p:spTree>
    <p:extLst>
      <p:ext uri="{BB962C8B-B14F-4D97-AF65-F5344CB8AC3E}">
        <p14:creationId xmlns:p14="http://schemas.microsoft.com/office/powerpoint/2010/main" val="2007414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97429"/>
            <a:ext cx="8229600" cy="1143000"/>
          </a:xfrm>
        </p:spPr>
        <p:txBody>
          <a:bodyPr/>
          <a:lstStyle/>
          <a:p>
            <a:r>
              <a:rPr lang="en-GB" dirty="0" smtClean="0">
                <a:solidFill>
                  <a:srgbClr val="006600"/>
                </a:solidFill>
              </a:rPr>
              <a:t>Unknown and unwanted source</a:t>
            </a:r>
            <a:endParaRPr lang="en-GB" dirty="0">
              <a:solidFill>
                <a:srgbClr val="006600"/>
              </a:solidFill>
            </a:endParaRPr>
          </a:p>
        </p:txBody>
      </p:sp>
      <p:sp>
        <p:nvSpPr>
          <p:cNvPr id="3" name="Content Placeholder 2"/>
          <p:cNvSpPr>
            <a:spLocks noGrp="1"/>
          </p:cNvSpPr>
          <p:nvPr>
            <p:ph idx="1"/>
          </p:nvPr>
        </p:nvSpPr>
        <p:spPr>
          <a:xfrm>
            <a:off x="413658" y="2206625"/>
            <a:ext cx="5998028" cy="5472608"/>
          </a:xfrm>
        </p:spPr>
        <p:txBody>
          <a:bodyPr/>
          <a:lstStyle/>
          <a:p>
            <a:r>
              <a:rPr lang="en-GB" sz="2600" dirty="0" smtClean="0"/>
              <a:t>Unknown source</a:t>
            </a:r>
          </a:p>
          <a:p>
            <a:pPr lvl="1"/>
            <a:r>
              <a:rPr lang="en-GB" sz="2600" dirty="0" smtClean="0"/>
              <a:t>Non-traceable</a:t>
            </a:r>
          </a:p>
          <a:p>
            <a:r>
              <a:rPr lang="en-GB" sz="2600" dirty="0" smtClean="0"/>
              <a:t>Unwanted source</a:t>
            </a:r>
          </a:p>
          <a:p>
            <a:pPr lvl="1"/>
            <a:r>
              <a:rPr lang="en-GB" sz="2600" dirty="0" smtClean="0"/>
              <a:t>Maybe traceable/ known</a:t>
            </a:r>
          </a:p>
          <a:p>
            <a:pPr lvl="1"/>
            <a:r>
              <a:rPr lang="en-GB" sz="2600" dirty="0" smtClean="0"/>
              <a:t>Forest source does not comply with requirements e.g. conflict timber, </a:t>
            </a:r>
            <a:r>
              <a:rPr lang="en-GB" sz="2600" dirty="0" smtClean="0"/>
              <a:t>GM</a:t>
            </a:r>
          </a:p>
          <a:p>
            <a:pPr lvl="1"/>
            <a:r>
              <a:rPr lang="en-GB" sz="2800" dirty="0"/>
              <a:t>No information about the legality of forest</a:t>
            </a:r>
            <a:endParaRPr lang="en-US" sz="2800" dirty="0"/>
          </a:p>
          <a:p>
            <a:pPr lvl="1"/>
            <a:endParaRPr lang="en-US" sz="2600" dirty="0" smtClean="0"/>
          </a:p>
          <a:p>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5</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69741" y="2213887"/>
            <a:ext cx="5522259" cy="4136059"/>
          </a:xfrm>
          <a:prstGeom prst="rect">
            <a:avLst/>
          </a:prstGeom>
        </p:spPr>
      </p:pic>
    </p:spTree>
    <p:extLst>
      <p:ext uri="{BB962C8B-B14F-4D97-AF65-F5344CB8AC3E}">
        <p14:creationId xmlns:p14="http://schemas.microsoft.com/office/powerpoint/2010/main" val="3515439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77" y="1208314"/>
            <a:ext cx="8229600" cy="1143000"/>
          </a:xfrm>
        </p:spPr>
        <p:txBody>
          <a:bodyPr/>
          <a:lstStyle/>
          <a:p>
            <a:r>
              <a:rPr lang="en-GB" dirty="0" smtClean="0">
                <a:solidFill>
                  <a:srgbClr val="006600"/>
                </a:solidFill>
              </a:rPr>
              <a:t>Known source</a:t>
            </a:r>
            <a:endParaRPr lang="en-GB" dirty="0">
              <a:solidFill>
                <a:srgbClr val="006600"/>
              </a:solidFill>
            </a:endParaRPr>
          </a:p>
        </p:txBody>
      </p:sp>
      <p:sp>
        <p:nvSpPr>
          <p:cNvPr id="3" name="Content Placeholder 2"/>
          <p:cNvSpPr>
            <a:spLocks noGrp="1"/>
          </p:cNvSpPr>
          <p:nvPr>
            <p:ph idx="1"/>
          </p:nvPr>
        </p:nvSpPr>
        <p:spPr>
          <a:xfrm>
            <a:off x="360377" y="2206625"/>
            <a:ext cx="5855366" cy="4525963"/>
          </a:xfrm>
        </p:spPr>
        <p:txBody>
          <a:bodyPr>
            <a:normAutofit/>
          </a:bodyPr>
          <a:lstStyle/>
          <a:p>
            <a:r>
              <a:rPr lang="en-GB" sz="2400" dirty="0" smtClean="0"/>
              <a:t>Known source</a:t>
            </a:r>
          </a:p>
          <a:p>
            <a:pPr lvl="1"/>
            <a:r>
              <a:rPr lang="en-GB" dirty="0" smtClean="0"/>
              <a:t>Identifiable forest source </a:t>
            </a:r>
          </a:p>
          <a:p>
            <a:pPr lvl="2"/>
            <a:r>
              <a:rPr lang="en-GB" sz="2400" dirty="0" smtClean="0"/>
              <a:t>Low risk: district level</a:t>
            </a:r>
          </a:p>
          <a:p>
            <a:pPr lvl="2"/>
            <a:r>
              <a:rPr lang="en-GB" sz="2400" dirty="0" smtClean="0"/>
              <a:t>High risk: Forest </a:t>
            </a:r>
            <a:r>
              <a:rPr lang="en-GB" sz="2400" dirty="0"/>
              <a:t>M</a:t>
            </a:r>
            <a:r>
              <a:rPr lang="en-GB" sz="2400" dirty="0" smtClean="0"/>
              <a:t>anagement </a:t>
            </a:r>
            <a:r>
              <a:rPr lang="en-GB" sz="2400" dirty="0"/>
              <a:t>U</a:t>
            </a:r>
            <a:r>
              <a:rPr lang="en-GB" sz="2400" dirty="0" smtClean="0"/>
              <a:t>nit (FMU)</a:t>
            </a:r>
          </a:p>
          <a:p>
            <a:pPr lvl="1"/>
            <a:r>
              <a:rPr lang="en-GB" dirty="0" smtClean="0"/>
              <a:t>Description of the entire supply chain</a:t>
            </a:r>
          </a:p>
          <a:p>
            <a:pPr lvl="1"/>
            <a:r>
              <a:rPr lang="en-GB" dirty="0" smtClean="0"/>
              <a:t>Traceable back to forest source</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6</a:t>
            </a:fld>
            <a:endParaRPr lang="zh-TW" altLang="en-US"/>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696635" y="2206625"/>
            <a:ext cx="5495365" cy="4099185"/>
          </a:xfrm>
          <a:prstGeom prst="rect">
            <a:avLst/>
          </a:prstGeom>
        </p:spPr>
      </p:pic>
    </p:spTree>
    <p:extLst>
      <p:ext uri="{BB962C8B-B14F-4D97-AF65-F5344CB8AC3E}">
        <p14:creationId xmlns:p14="http://schemas.microsoft.com/office/powerpoint/2010/main" val="501615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164771"/>
            <a:ext cx="8229600" cy="1143000"/>
          </a:xfrm>
        </p:spPr>
        <p:txBody>
          <a:bodyPr/>
          <a:lstStyle/>
          <a:p>
            <a:r>
              <a:rPr lang="en-GB" dirty="0" smtClean="0">
                <a:solidFill>
                  <a:srgbClr val="006600"/>
                </a:solidFill>
              </a:rPr>
              <a:t>Why legality?</a:t>
            </a:r>
            <a:endParaRPr lang="en-GB" dirty="0">
              <a:solidFill>
                <a:srgbClr val="006600"/>
              </a:solidFill>
            </a:endParaRPr>
          </a:p>
        </p:txBody>
      </p:sp>
      <p:sp>
        <p:nvSpPr>
          <p:cNvPr id="3" name="Content Placeholder 2"/>
          <p:cNvSpPr>
            <a:spLocks noGrp="1"/>
          </p:cNvSpPr>
          <p:nvPr>
            <p:ph idx="1"/>
          </p:nvPr>
        </p:nvSpPr>
        <p:spPr>
          <a:xfrm>
            <a:off x="370115" y="2149474"/>
            <a:ext cx="8363272" cy="4525963"/>
          </a:xfrm>
        </p:spPr>
        <p:txBody>
          <a:bodyPr/>
          <a:lstStyle/>
          <a:p>
            <a:r>
              <a:rPr lang="en-GB" dirty="0"/>
              <a:t>Illegal logging causes economic, social and environmental damages</a:t>
            </a:r>
          </a:p>
          <a:p>
            <a:r>
              <a:rPr lang="en-GB" dirty="0"/>
              <a:t>Legality is the essential first component of SFM</a:t>
            </a:r>
          </a:p>
          <a:p>
            <a:r>
              <a:rPr lang="en-GB" dirty="0"/>
              <a:t>Gap between current management practice and SFM</a:t>
            </a:r>
          </a:p>
          <a:p>
            <a:endParaRPr lang="en-GB" dirty="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7</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0115" y="4400550"/>
            <a:ext cx="9334500" cy="2457450"/>
          </a:xfrm>
          <a:prstGeom prst="rect">
            <a:avLst/>
          </a:prstGeom>
        </p:spPr>
      </p:pic>
    </p:spTree>
    <p:extLst>
      <p:ext uri="{BB962C8B-B14F-4D97-AF65-F5344CB8AC3E}">
        <p14:creationId xmlns:p14="http://schemas.microsoft.com/office/powerpoint/2010/main" val="1908904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2" y="1175657"/>
            <a:ext cx="8229600" cy="1143000"/>
          </a:xfrm>
        </p:spPr>
        <p:txBody>
          <a:bodyPr/>
          <a:lstStyle/>
          <a:p>
            <a:r>
              <a:rPr lang="en-GB" dirty="0" smtClean="0">
                <a:solidFill>
                  <a:srgbClr val="006600"/>
                </a:solidFill>
              </a:rPr>
              <a:t>Basic principles</a:t>
            </a:r>
            <a:endParaRPr lang="en-GB" dirty="0">
              <a:solidFill>
                <a:srgbClr val="006600"/>
              </a:solidFill>
            </a:endParaRPr>
          </a:p>
        </p:txBody>
      </p:sp>
      <p:sp>
        <p:nvSpPr>
          <p:cNvPr id="3" name="Content Placeholder 2"/>
          <p:cNvSpPr>
            <a:spLocks noGrp="1"/>
          </p:cNvSpPr>
          <p:nvPr>
            <p:ph idx="1"/>
          </p:nvPr>
        </p:nvSpPr>
        <p:spPr>
          <a:xfrm>
            <a:off x="402772" y="2206625"/>
            <a:ext cx="8229600" cy="4525963"/>
          </a:xfrm>
        </p:spPr>
        <p:txBody>
          <a:bodyPr/>
          <a:lstStyle/>
          <a:p>
            <a:r>
              <a:rPr lang="en-GB" dirty="0" smtClean="0"/>
              <a:t>EU Voluntary Partnership Agreement (VPA) process includes guidance on legality definition</a:t>
            </a:r>
          </a:p>
          <a:p>
            <a:pPr lvl="1"/>
            <a:r>
              <a:rPr lang="en-GB" dirty="0"/>
              <a:t>Every country has </a:t>
            </a:r>
            <a:r>
              <a:rPr lang="en-GB" dirty="0" smtClean="0"/>
              <a:t>a sovereign </a:t>
            </a:r>
            <a:r>
              <a:rPr lang="en-GB" dirty="0"/>
              <a:t>right to define legality</a:t>
            </a:r>
          </a:p>
          <a:p>
            <a:pPr lvl="1"/>
            <a:r>
              <a:rPr lang="en-GB" dirty="0"/>
              <a:t>The process to define legality </a:t>
            </a:r>
            <a:r>
              <a:rPr lang="en-GB" dirty="0" smtClean="0"/>
              <a:t>is based </a:t>
            </a:r>
            <a:r>
              <a:rPr lang="en-GB" dirty="0"/>
              <a:t>on stakeholder involvement and consensus </a:t>
            </a:r>
          </a:p>
          <a:p>
            <a:pPr lvl="1"/>
            <a:r>
              <a:rPr lang="en-GB" dirty="0" smtClean="0"/>
              <a:t>The legality definition has </a:t>
            </a:r>
            <a:r>
              <a:rPr lang="en-GB" dirty="0"/>
              <a:t>to cover certain key elements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8</a:t>
            </a:fld>
            <a:endParaRPr lang="zh-TW" altLang="en-US"/>
          </a:p>
        </p:txBody>
      </p:sp>
    </p:spTree>
    <p:extLst>
      <p:ext uri="{BB962C8B-B14F-4D97-AF65-F5344CB8AC3E}">
        <p14:creationId xmlns:p14="http://schemas.microsoft.com/office/powerpoint/2010/main" val="1246382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334245" y="1191743"/>
            <a:ext cx="8229600" cy="1143000"/>
          </a:xfrm>
        </p:spPr>
        <p:txBody>
          <a:bodyPr/>
          <a:lstStyle/>
          <a:p>
            <a:pPr eaLnBrk="1" hangingPunct="1"/>
            <a:r>
              <a:rPr lang="en-US" dirty="0" smtClean="0">
                <a:solidFill>
                  <a:srgbClr val="006600"/>
                </a:solidFill>
              </a:rPr>
              <a:t>Legality (1/2)</a:t>
            </a:r>
            <a:endParaRPr lang="en-US" dirty="0" smtClean="0">
              <a:solidFill>
                <a:srgbClr val="FF0000"/>
              </a:solidFill>
            </a:endParaRPr>
          </a:p>
        </p:txBody>
      </p:sp>
      <p:sp>
        <p:nvSpPr>
          <p:cNvPr id="10244" name="Rectangle 3"/>
          <p:cNvSpPr>
            <a:spLocks noGrp="1" noChangeArrowheads="1"/>
          </p:cNvSpPr>
          <p:nvPr>
            <p:ph idx="1"/>
          </p:nvPr>
        </p:nvSpPr>
        <p:spPr>
          <a:xfrm>
            <a:off x="334245" y="2133263"/>
            <a:ext cx="6360469" cy="3761553"/>
          </a:xfrm>
        </p:spPr>
        <p:txBody>
          <a:bodyPr>
            <a:noAutofit/>
          </a:bodyPr>
          <a:lstStyle/>
          <a:p>
            <a:pPr eaLnBrk="1" hangingPunct="1"/>
            <a:r>
              <a:rPr lang="en-US" dirty="0"/>
              <a:t>Legal management of forests means compliance with all relevant laws</a:t>
            </a:r>
          </a:p>
          <a:p>
            <a:pPr eaLnBrk="1" hangingPunct="1"/>
            <a:r>
              <a:rPr lang="en-US" dirty="0"/>
              <a:t>Legal requirements vary between </a:t>
            </a:r>
            <a:r>
              <a:rPr lang="en-US" dirty="0" smtClean="0"/>
              <a:t>countries</a:t>
            </a:r>
            <a:endParaRPr lang="en-US" dirty="0"/>
          </a:p>
          <a:p>
            <a:r>
              <a:rPr lang="en-US" dirty="0"/>
              <a:t>Legal management may be similar to or different from sustainable forest management </a:t>
            </a:r>
          </a:p>
        </p:txBody>
      </p:sp>
      <p:grpSp>
        <p:nvGrpSpPr>
          <p:cNvPr id="3" name="Group 2"/>
          <p:cNvGrpSpPr/>
          <p:nvPr/>
        </p:nvGrpSpPr>
        <p:grpSpPr>
          <a:xfrm>
            <a:off x="6781800" y="2353215"/>
            <a:ext cx="4876800" cy="3886424"/>
            <a:chOff x="8052942" y="2934040"/>
            <a:chExt cx="3267074" cy="2603600"/>
          </a:xfrm>
        </p:grpSpPr>
        <p:sp>
          <p:nvSpPr>
            <p:cNvPr id="10245" name="Text Box 5"/>
            <p:cNvSpPr txBox="1">
              <a:spLocks noChangeArrowheads="1"/>
            </p:cNvSpPr>
            <p:nvPr/>
          </p:nvSpPr>
          <p:spPr bwMode="auto">
            <a:xfrm>
              <a:off x="8052942" y="2934040"/>
              <a:ext cx="601447" cy="369332"/>
            </a:xfrm>
            <a:prstGeom prst="rect">
              <a:avLst/>
            </a:prstGeom>
            <a:noFill/>
            <a:ln w="9525">
              <a:noFill/>
              <a:miter lim="800000"/>
              <a:headEnd/>
              <a:tailEnd/>
            </a:ln>
          </p:spPr>
          <p:txBody>
            <a:bodyPr wrap="none">
              <a:spAutoFit/>
            </a:bodyPr>
            <a:lstStyle/>
            <a:p>
              <a:r>
                <a:rPr lang="en-US" b="1" dirty="0">
                  <a:solidFill>
                    <a:schemeClr val="tx1">
                      <a:lumMod val="50000"/>
                    </a:schemeClr>
                  </a:solidFill>
                </a:rPr>
                <a:t>SFM</a:t>
              </a:r>
            </a:p>
          </p:txBody>
        </p:sp>
        <p:sp>
          <p:nvSpPr>
            <p:cNvPr id="10246" name="Line 7"/>
            <p:cNvSpPr>
              <a:spLocks noChangeShapeType="1"/>
            </p:cNvSpPr>
            <p:nvPr/>
          </p:nvSpPr>
          <p:spPr bwMode="auto">
            <a:xfrm>
              <a:off x="9105452" y="3097154"/>
              <a:ext cx="2052638" cy="0"/>
            </a:xfrm>
            <a:prstGeom prst="line">
              <a:avLst/>
            </a:prstGeom>
            <a:noFill/>
            <a:ln w="76200">
              <a:solidFill>
                <a:schemeClr val="tx1">
                  <a:lumMod val="50000"/>
                </a:schemeClr>
              </a:solidFill>
              <a:round/>
              <a:headEnd/>
              <a:tailEnd/>
            </a:ln>
          </p:spPr>
          <p:txBody>
            <a:bodyPr/>
            <a:lstStyle/>
            <a:p>
              <a:endParaRPr lang="en-GB" sz="1350"/>
            </a:p>
          </p:txBody>
        </p:sp>
        <p:sp>
          <p:nvSpPr>
            <p:cNvPr id="10247" name="Text Box 8"/>
            <p:cNvSpPr txBox="1">
              <a:spLocks noChangeArrowheads="1"/>
            </p:cNvSpPr>
            <p:nvPr/>
          </p:nvSpPr>
          <p:spPr bwMode="auto">
            <a:xfrm>
              <a:off x="9051875" y="5074785"/>
              <a:ext cx="716756" cy="461665"/>
            </a:xfrm>
            <a:prstGeom prst="rect">
              <a:avLst/>
            </a:prstGeom>
            <a:noFill/>
            <a:ln w="9525">
              <a:noFill/>
              <a:miter lim="800000"/>
              <a:headEnd/>
              <a:tailEnd/>
            </a:ln>
          </p:spPr>
          <p:txBody>
            <a:bodyPr>
              <a:spAutoFit/>
            </a:bodyPr>
            <a:lstStyle/>
            <a:p>
              <a:pPr algn="ctr"/>
              <a:r>
                <a:rPr lang="en-US" sz="1200"/>
                <a:t>Country A</a:t>
              </a:r>
            </a:p>
          </p:txBody>
        </p:sp>
        <p:sp>
          <p:nvSpPr>
            <p:cNvPr id="10248" name="Text Box 9"/>
            <p:cNvSpPr txBox="1">
              <a:spLocks noChangeArrowheads="1"/>
            </p:cNvSpPr>
            <p:nvPr/>
          </p:nvSpPr>
          <p:spPr bwMode="auto">
            <a:xfrm>
              <a:off x="9861500" y="5075975"/>
              <a:ext cx="716756" cy="461665"/>
            </a:xfrm>
            <a:prstGeom prst="rect">
              <a:avLst/>
            </a:prstGeom>
            <a:noFill/>
            <a:ln w="9525">
              <a:noFill/>
              <a:miter lim="800000"/>
              <a:headEnd/>
              <a:tailEnd/>
            </a:ln>
          </p:spPr>
          <p:txBody>
            <a:bodyPr>
              <a:spAutoFit/>
            </a:bodyPr>
            <a:lstStyle/>
            <a:p>
              <a:pPr algn="ctr"/>
              <a:r>
                <a:rPr lang="en-US" sz="1200" dirty="0"/>
                <a:t>Country B</a:t>
              </a:r>
            </a:p>
          </p:txBody>
        </p:sp>
        <p:sp>
          <p:nvSpPr>
            <p:cNvPr id="10249" name="Text Box 10"/>
            <p:cNvSpPr txBox="1">
              <a:spLocks noChangeArrowheads="1"/>
            </p:cNvSpPr>
            <p:nvPr/>
          </p:nvSpPr>
          <p:spPr bwMode="auto">
            <a:xfrm>
              <a:off x="10603260" y="5075975"/>
              <a:ext cx="716756" cy="461665"/>
            </a:xfrm>
            <a:prstGeom prst="rect">
              <a:avLst/>
            </a:prstGeom>
            <a:noFill/>
            <a:ln w="9525">
              <a:noFill/>
              <a:miter lim="800000"/>
              <a:headEnd/>
              <a:tailEnd/>
            </a:ln>
          </p:spPr>
          <p:txBody>
            <a:bodyPr>
              <a:spAutoFit/>
            </a:bodyPr>
            <a:lstStyle/>
            <a:p>
              <a:pPr algn="ctr"/>
              <a:r>
                <a:rPr lang="en-US" sz="1200"/>
                <a:t>Country C</a:t>
              </a:r>
            </a:p>
          </p:txBody>
        </p:sp>
        <p:sp>
          <p:nvSpPr>
            <p:cNvPr id="10250" name="Line 11"/>
            <p:cNvSpPr>
              <a:spLocks noChangeShapeType="1"/>
            </p:cNvSpPr>
            <p:nvPr/>
          </p:nvSpPr>
          <p:spPr bwMode="auto">
            <a:xfrm>
              <a:off x="9105454" y="3529352"/>
              <a:ext cx="540544" cy="0"/>
            </a:xfrm>
            <a:prstGeom prst="line">
              <a:avLst/>
            </a:prstGeom>
            <a:noFill/>
            <a:ln w="76200">
              <a:solidFill>
                <a:srgbClr val="FF0000"/>
              </a:solidFill>
              <a:round/>
              <a:headEnd/>
              <a:tailEnd/>
            </a:ln>
          </p:spPr>
          <p:txBody>
            <a:bodyPr/>
            <a:lstStyle/>
            <a:p>
              <a:endParaRPr lang="en-GB" sz="1350"/>
            </a:p>
          </p:txBody>
        </p:sp>
        <p:sp>
          <p:nvSpPr>
            <p:cNvPr id="10251" name="Line 12"/>
            <p:cNvSpPr>
              <a:spLocks noChangeShapeType="1"/>
            </p:cNvSpPr>
            <p:nvPr/>
          </p:nvSpPr>
          <p:spPr bwMode="auto">
            <a:xfrm>
              <a:off x="9861500" y="3204311"/>
              <a:ext cx="540544" cy="0"/>
            </a:xfrm>
            <a:prstGeom prst="line">
              <a:avLst/>
            </a:prstGeom>
            <a:noFill/>
            <a:ln w="76200">
              <a:solidFill>
                <a:srgbClr val="FF0000"/>
              </a:solidFill>
              <a:round/>
              <a:headEnd/>
              <a:tailEnd/>
            </a:ln>
          </p:spPr>
          <p:txBody>
            <a:bodyPr/>
            <a:lstStyle/>
            <a:p>
              <a:endParaRPr lang="en-GB" sz="1350"/>
            </a:p>
          </p:txBody>
        </p:sp>
        <p:sp>
          <p:nvSpPr>
            <p:cNvPr id="10252" name="Line 13"/>
            <p:cNvSpPr>
              <a:spLocks noChangeShapeType="1"/>
            </p:cNvSpPr>
            <p:nvPr/>
          </p:nvSpPr>
          <p:spPr bwMode="auto">
            <a:xfrm>
              <a:off x="10671125" y="4338977"/>
              <a:ext cx="540544" cy="0"/>
            </a:xfrm>
            <a:prstGeom prst="line">
              <a:avLst/>
            </a:prstGeom>
            <a:noFill/>
            <a:ln w="76200">
              <a:solidFill>
                <a:srgbClr val="FF0000"/>
              </a:solidFill>
              <a:round/>
              <a:headEnd/>
              <a:tailEnd/>
            </a:ln>
          </p:spPr>
          <p:txBody>
            <a:bodyPr/>
            <a:lstStyle/>
            <a:p>
              <a:endParaRPr lang="en-GB" sz="1350"/>
            </a:p>
          </p:txBody>
        </p:sp>
        <p:sp>
          <p:nvSpPr>
            <p:cNvPr id="10253" name="Text Box 14"/>
            <p:cNvSpPr txBox="1">
              <a:spLocks noChangeArrowheads="1"/>
            </p:cNvSpPr>
            <p:nvPr/>
          </p:nvSpPr>
          <p:spPr bwMode="auto">
            <a:xfrm>
              <a:off x="8079136" y="3780574"/>
              <a:ext cx="672813" cy="369332"/>
            </a:xfrm>
            <a:prstGeom prst="rect">
              <a:avLst/>
            </a:prstGeom>
            <a:noFill/>
            <a:ln w="9525">
              <a:noFill/>
              <a:miter lim="800000"/>
              <a:headEnd/>
              <a:tailEnd/>
            </a:ln>
          </p:spPr>
          <p:txBody>
            <a:bodyPr wrap="none">
              <a:spAutoFit/>
            </a:bodyPr>
            <a:lstStyle/>
            <a:p>
              <a:r>
                <a:rPr lang="en-US" b="1" dirty="0">
                  <a:solidFill>
                    <a:srgbClr val="FF0000"/>
                  </a:solidFill>
                </a:rPr>
                <a:t>Legal</a:t>
              </a:r>
            </a:p>
          </p:txBody>
        </p:sp>
        <p:sp>
          <p:nvSpPr>
            <p:cNvPr id="10254" name="Line 16"/>
            <p:cNvSpPr>
              <a:spLocks noChangeShapeType="1"/>
            </p:cNvSpPr>
            <p:nvPr/>
          </p:nvSpPr>
          <p:spPr bwMode="auto">
            <a:xfrm>
              <a:off x="8889949" y="2935229"/>
              <a:ext cx="0" cy="2106216"/>
            </a:xfrm>
            <a:prstGeom prst="line">
              <a:avLst/>
            </a:prstGeom>
            <a:noFill/>
            <a:ln w="9525">
              <a:solidFill>
                <a:schemeClr val="tx1"/>
              </a:solidFill>
              <a:round/>
              <a:headEnd/>
              <a:tailEnd/>
            </a:ln>
          </p:spPr>
          <p:txBody>
            <a:bodyPr/>
            <a:lstStyle/>
            <a:p>
              <a:endParaRPr lang="en-GB" sz="1350"/>
            </a:p>
          </p:txBody>
        </p:sp>
        <p:sp>
          <p:nvSpPr>
            <p:cNvPr id="10255" name="Line 17"/>
            <p:cNvSpPr>
              <a:spLocks noChangeShapeType="1"/>
            </p:cNvSpPr>
            <p:nvPr/>
          </p:nvSpPr>
          <p:spPr bwMode="auto">
            <a:xfrm>
              <a:off x="8889949" y="5028651"/>
              <a:ext cx="2376488" cy="0"/>
            </a:xfrm>
            <a:prstGeom prst="line">
              <a:avLst/>
            </a:prstGeom>
            <a:noFill/>
            <a:ln w="9525">
              <a:solidFill>
                <a:schemeClr val="tx1"/>
              </a:solidFill>
              <a:round/>
              <a:headEnd/>
              <a:tailEnd/>
            </a:ln>
          </p:spPr>
          <p:txBody>
            <a:bodyPr/>
            <a:lstStyle/>
            <a:p>
              <a:endParaRPr lang="en-GB" sz="1350"/>
            </a:p>
          </p:txBody>
        </p:sp>
      </p:grpSp>
      <p:sp>
        <p:nvSpPr>
          <p:cNvPr id="2" name="Slide Number Placeholder 1"/>
          <p:cNvSpPr>
            <a:spLocks noGrp="1"/>
          </p:cNvSpPr>
          <p:nvPr>
            <p:ph type="sldNum" sz="quarter" idx="12"/>
          </p:nvPr>
        </p:nvSpPr>
        <p:spPr/>
        <p:txBody>
          <a:bodyPr/>
          <a:lstStyle/>
          <a:p>
            <a:fld id="{A4CE05BE-1510-4BF9-B87A-E3BAF5EBDA19}" type="slidenum">
              <a:rPr lang="zh-TW" altLang="en-US" smtClean="0"/>
              <a:t>9</a:t>
            </a:fld>
            <a:endParaRPr lang="zh-TW" altLang="en-US"/>
          </a:p>
        </p:txBody>
      </p:sp>
    </p:spTree>
    <p:extLst>
      <p:ext uri="{BB962C8B-B14F-4D97-AF65-F5344CB8AC3E}">
        <p14:creationId xmlns:p14="http://schemas.microsoft.com/office/powerpoint/2010/main" val="23866629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08672C-41C3-4136-A632-29BEBE816B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1C0B6B9-8D27-4599-A5C9-743F9825D9FD}">
  <ds:schemaRefs>
    <ds:schemaRef ds:uri="http://schemas.microsoft.com/office/infopath/2007/PartnerControls"/>
    <ds:schemaRef ds:uri="http://schemas.microsoft.com/office/2006/metadata/properties"/>
    <ds:schemaRef ds:uri="http://schemas.microsoft.com/office/2006/documentManagement/types"/>
    <ds:schemaRef ds:uri="http://purl.org/dc/terms/"/>
    <ds:schemaRef ds:uri="http://purl.org/dc/dcmitype/"/>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B8DA7481-943E-4E5B-8352-BD86FE0BD4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1289</Words>
  <Application>Microsoft Office PowerPoint</Application>
  <PresentationFormat>Benutzerdefiniert</PresentationFormat>
  <Paragraphs>210</Paragraphs>
  <Slides>28</Slides>
  <Notes>22</Notes>
  <HiddenSlides>0</HiddenSlides>
  <MMClips>0</MMClips>
  <ScaleCrop>false</ScaleCrop>
  <HeadingPairs>
    <vt:vector size="4" baseType="variant">
      <vt:variant>
        <vt:lpstr>Design</vt:lpstr>
      </vt:variant>
      <vt:variant>
        <vt:i4>3</vt:i4>
      </vt:variant>
      <vt:variant>
        <vt:lpstr>Folientitel</vt:lpstr>
      </vt:variant>
      <vt:variant>
        <vt:i4>28</vt:i4>
      </vt:variant>
    </vt:vector>
  </HeadingPairs>
  <TitlesOfParts>
    <vt:vector size="31" baseType="lpstr">
      <vt:lpstr>Office Theme</vt:lpstr>
      <vt:lpstr>1_Office Theme</vt:lpstr>
      <vt:lpstr>2_Office Theme</vt:lpstr>
      <vt:lpstr>Important: legal notice PLEASE READ</vt:lpstr>
      <vt:lpstr>EU Timber Regulation Training of Trainers</vt:lpstr>
      <vt:lpstr>Timber supply chain</vt:lpstr>
      <vt:lpstr>Forest management</vt:lpstr>
      <vt:lpstr>Unknown and unwanted source</vt:lpstr>
      <vt:lpstr>Known source</vt:lpstr>
      <vt:lpstr>Why legality?</vt:lpstr>
      <vt:lpstr>Basic principles</vt:lpstr>
      <vt:lpstr>Legality (1/2)</vt:lpstr>
      <vt:lpstr>Legality (2/2)</vt:lpstr>
      <vt:lpstr>Progressing source</vt:lpstr>
      <vt:lpstr>Sustainable sources</vt:lpstr>
      <vt:lpstr>Definitions of sustainable sources</vt:lpstr>
      <vt:lpstr>Traceability along the supply chain (1/3)</vt:lpstr>
      <vt:lpstr>Traceability along the supply chain (2/3)</vt:lpstr>
      <vt:lpstr>Traceability along the supply chain (3/3)</vt:lpstr>
      <vt:lpstr>Tracing through the chain</vt:lpstr>
      <vt:lpstr>From forest to user: traceability between organisations (1/4)</vt:lpstr>
      <vt:lpstr>PowerPoint-Präsentation</vt:lpstr>
      <vt:lpstr> </vt:lpstr>
      <vt:lpstr>From forest to user: traceability between organisations (4/4)</vt:lpstr>
      <vt:lpstr>Verifying evidence</vt:lpstr>
      <vt:lpstr>First-party verification</vt:lpstr>
      <vt:lpstr>Second-party verification</vt:lpstr>
      <vt:lpstr>Third-party verification</vt:lpstr>
      <vt:lpstr>Which approach is suitable?</vt:lpstr>
      <vt:lpstr>Robustness</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57</cp:revision>
  <dcterms:created xsi:type="dcterms:W3CDTF">2013-11-14T15:38:49Z</dcterms:created>
  <dcterms:modified xsi:type="dcterms:W3CDTF">2015-07-09T12:05:50Z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